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7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6773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974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175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57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751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462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57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758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574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662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261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4607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4319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735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29F7D-64C3-497C-A470-81049E25D348}" type="slidenum">
              <a:rPr lang="en-US"/>
              <a:pPr/>
              <a:t>11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483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CEF82-F26F-4AB7-A458-7B6A4428A36D}" type="slidenum">
              <a:rPr lang="en-US"/>
              <a:pPr/>
              <a:t>16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5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925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BA1AE-D5E9-432C-9A94-B21CB80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7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79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505A4-284E-47AA-915B-C9335BF89E43}" type="slidenum">
              <a:rPr lang="en-US"/>
              <a:pPr/>
              <a:t>18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199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07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8372B-BE18-4AA1-843D-64185D29773D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276225"/>
            <a:ext cx="5908675" cy="3324225"/>
          </a:xfrm>
          <a:solidFill>
            <a:srgbClr val="FFFFFF"/>
          </a:solidFill>
          <a:ln/>
        </p:spPr>
      </p:sp>
      <p:sp>
        <p:nvSpPr>
          <p:cNvPr id="2017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44500" y="3924300"/>
            <a:ext cx="5167313" cy="36909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962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821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185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DCDBC0C-A4B0-4C3B-A7D9-B8B0C04AA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07E2AB-00ED-483D-92D8-AC8589C96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315200" y="2514600"/>
            <a:ext cx="29718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981200" y="990600"/>
            <a:ext cx="5105400" cy="3962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8832851" y="184467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pic>
        <p:nvPicPr>
          <p:cNvPr id="187397" name="Picture 5" descr="HydrogenGen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143001"/>
            <a:ext cx="3810000" cy="3057525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032626" y="3789363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192339" y="60326"/>
            <a:ext cx="728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Micro-reactors: It is all about scale</a:t>
            </a:r>
          </a:p>
        </p:txBody>
      </p:sp>
      <p:pic>
        <p:nvPicPr>
          <p:cNvPr id="187400" name="Picture 8" descr="nmicroreacto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0"/>
            <a:ext cx="2305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1" name="Line 9"/>
          <p:cNvSpPr>
            <a:spLocks noChangeShapeType="1"/>
          </p:cNvSpPr>
          <p:nvPr/>
        </p:nvSpPr>
        <p:spPr bwMode="auto">
          <a:xfrm flipH="1">
            <a:off x="3276600" y="1600200"/>
            <a:ext cx="304800" cy="2057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981200" y="2209800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20 m?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014778" y="4281488"/>
            <a:ext cx="2863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Conventional Chemical Plant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8326152" y="5562600"/>
            <a:ext cx="1408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Microreactor</a:t>
            </a:r>
          </a:p>
        </p:txBody>
      </p:sp>
    </p:spTree>
    <p:extLst>
      <p:ext uri="{BB962C8B-B14F-4D97-AF65-F5344CB8AC3E}">
        <p14:creationId xmlns:p14="http://schemas.microsoft.com/office/powerpoint/2010/main" val="15185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762000"/>
          </a:xfrm>
        </p:spPr>
        <p:txBody>
          <a:bodyPr/>
          <a:lstStyle/>
          <a:p>
            <a:pPr algn="l"/>
            <a:r>
              <a:rPr lang="en-US"/>
              <a:t>Micro-reactors: Introduction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557339"/>
            <a:ext cx="4284662" cy="4751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Generally, we mean: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Fluid chemical reactants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Microscale ducts, chambers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High surface area/vol ratio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Small volume flowrates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Precise parameter control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Well-suited for: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Small-scale output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In-situ/portable reactors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efficiency </a:t>
            </a:r>
            <a:r>
              <a:rPr lang="en-US" sz="1200"/>
              <a:t>(yield, thermal efficiency)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precision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e.g., Lab-on-a-chip tech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88420" name="Picture 4" descr="FractalMECSdevic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1196975"/>
            <a:ext cx="2736850" cy="2535238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8421" name="Picture 5" descr="p14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3213100"/>
            <a:ext cx="2938462" cy="2890838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8328025" y="1196976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Oregon State University—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/>
              <a:t>Fractal MECS Devices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8472489" y="2492375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ar-IQ" sz="2400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582026" y="2565400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Micro-Space Chemistry Lab– Various Microreactors</a:t>
            </a:r>
          </a:p>
        </p:txBody>
      </p:sp>
    </p:spTree>
    <p:extLst>
      <p:ext uri="{BB962C8B-B14F-4D97-AF65-F5344CB8AC3E}">
        <p14:creationId xmlns:p14="http://schemas.microsoft.com/office/powerpoint/2010/main" val="3307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5257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Micro-channel Reactors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54102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Reacting mixture flows through the channels</a:t>
            </a:r>
          </a:p>
          <a:p>
            <a:pPr>
              <a:lnSpc>
                <a:spcPct val="80000"/>
              </a:lnSpc>
            </a:pPr>
            <a:r>
              <a:rPr lang="en-US" sz="2400"/>
              <a:t>Catalyst coated on channel surface</a:t>
            </a:r>
          </a:p>
          <a:p>
            <a:pPr>
              <a:lnSpc>
                <a:spcPct val="80000"/>
              </a:lnSpc>
            </a:pPr>
            <a:r>
              <a:rPr lang="en-US" sz="2400"/>
              <a:t>Salient features of micro-channel reactors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High heat transfer rate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 mass transfer rate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Large reaction area per unit volume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 pressure drop</a:t>
            </a:r>
          </a:p>
        </p:txBody>
      </p:sp>
      <p:pic>
        <p:nvPicPr>
          <p:cNvPr id="190468" name="Picture 4" descr="Micro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1"/>
            <a:ext cx="3733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257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Micro-channel Reactors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80772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Micro-Channel Development</a:t>
            </a:r>
            <a:br>
              <a:rPr lang="en-US" sz="4000"/>
            </a:br>
            <a:r>
              <a:rPr lang="en-US" sz="4000"/>
              <a:t>at</a:t>
            </a:r>
            <a:br>
              <a:rPr lang="en-US" sz="4000"/>
            </a:br>
            <a:r>
              <a:rPr lang="en-US" sz="4000"/>
              <a:t>‘Karan Research Group’</a:t>
            </a:r>
          </a:p>
        </p:txBody>
      </p:sp>
    </p:spTree>
    <p:extLst>
      <p:ext uri="{BB962C8B-B14F-4D97-AF65-F5344CB8AC3E}">
        <p14:creationId xmlns:p14="http://schemas.microsoft.com/office/powerpoint/2010/main" val="30960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membran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581526"/>
            <a:ext cx="1728788" cy="10064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Role of the Reactor</a:t>
            </a:r>
            <a:br>
              <a:rPr lang="en-US" sz="4000"/>
            </a:br>
            <a:r>
              <a:rPr lang="en-US" sz="1600"/>
              <a:t>“From Well to Wheel”</a:t>
            </a:r>
            <a:endParaRPr lang="en-US" sz="4000"/>
          </a:p>
        </p:txBody>
      </p:sp>
      <p:pic>
        <p:nvPicPr>
          <p:cNvPr id="193540" name="Picture 4" descr="methano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5043489"/>
            <a:ext cx="792163" cy="53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782889" y="1412876"/>
            <a:ext cx="1368425" cy="792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782889" y="1412876"/>
            <a:ext cx="13684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/>
              <a:t>Methanol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Supply</a:t>
            </a:r>
          </a:p>
        </p:txBody>
      </p:sp>
      <p:pic>
        <p:nvPicPr>
          <p:cNvPr id="193543" name="Picture 7" descr="Methanol Fuel Cell Refue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508501"/>
            <a:ext cx="1584325" cy="10572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4" name="AutoShape 8"/>
          <p:cNvSpPr>
            <a:spLocks noChangeArrowheads="1"/>
          </p:cNvSpPr>
          <p:nvPr/>
        </p:nvSpPr>
        <p:spPr bwMode="auto">
          <a:xfrm>
            <a:off x="5591175" y="4581526"/>
            <a:ext cx="1296988" cy="1152525"/>
          </a:xfrm>
          <a:prstGeom prst="hexagon">
            <a:avLst>
              <a:gd name="adj" fmla="val 28134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ar-IQ" sz="2400"/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2566988" y="3789363"/>
            <a:ext cx="863600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135188" y="3860801"/>
            <a:ext cx="1727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Local Storage &amp;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Transport</a:t>
            </a:r>
          </a:p>
        </p:txBody>
      </p:sp>
      <p:pic>
        <p:nvPicPr>
          <p:cNvPr id="193547" name="Picture 11" descr="3fs4-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2390776"/>
            <a:ext cx="1579562" cy="862013"/>
          </a:xfr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4727576" y="5013326"/>
            <a:ext cx="30956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Reforming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Reactor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CH</a:t>
            </a:r>
            <a:r>
              <a:rPr lang="en-US" sz="1600" baseline="-25000">
                <a:solidFill>
                  <a:schemeClr val="tx2"/>
                </a:solidFill>
              </a:rPr>
              <a:t>3</a:t>
            </a:r>
            <a:r>
              <a:rPr lang="en-US" sz="1600">
                <a:solidFill>
                  <a:schemeClr val="tx2"/>
                </a:solidFill>
              </a:rPr>
              <a:t>OH + H</a:t>
            </a:r>
            <a:r>
              <a:rPr lang="en-US" sz="1600" baseline="-25000">
                <a:solidFill>
                  <a:schemeClr val="tx2"/>
                </a:solidFill>
              </a:rPr>
              <a:t>2</a:t>
            </a:r>
            <a:r>
              <a:rPr lang="en-US" sz="1600">
                <a:solidFill>
                  <a:schemeClr val="tx2"/>
                </a:solidFill>
              </a:rPr>
              <a:t>O </a:t>
            </a:r>
            <a:r>
              <a:rPr lang="en-US" sz="1600">
                <a:solidFill>
                  <a:schemeClr val="tx2"/>
                </a:solidFill>
                <a:sym typeface="Wingdings" panose="05000000000000000000" pitchFamily="2" charset="2"/>
              </a:rPr>
              <a:t>  CO</a:t>
            </a:r>
            <a:r>
              <a:rPr lang="en-US" sz="1600" baseline="-25000">
                <a:solidFill>
                  <a:schemeClr val="tx2"/>
                </a:solidFill>
                <a:sym typeface="Wingdings" panose="05000000000000000000" pitchFamily="2" charset="2"/>
              </a:rPr>
              <a:t>2  </a:t>
            </a:r>
            <a:r>
              <a:rPr lang="en-US" sz="1600">
                <a:solidFill>
                  <a:schemeClr val="tx2"/>
                </a:solidFill>
                <a:sym typeface="Wingdings" panose="05000000000000000000" pitchFamily="2" charset="2"/>
              </a:rPr>
              <a:t>+  3H</a:t>
            </a:r>
            <a:r>
              <a:rPr lang="en-US" sz="1600" baseline="-2500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endParaRPr lang="en-US" sz="1600" baseline="-25000">
              <a:solidFill>
                <a:schemeClr val="tx2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8112126" y="1412876"/>
            <a:ext cx="1368425" cy="792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50" name="Oval 14"/>
          <p:cNvSpPr>
            <a:spLocks noChangeArrowheads="1"/>
          </p:cNvSpPr>
          <p:nvPr/>
        </p:nvSpPr>
        <p:spPr bwMode="auto">
          <a:xfrm>
            <a:off x="8975725" y="3789363"/>
            <a:ext cx="863600" cy="86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8688388" y="3860801"/>
            <a:ext cx="14398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Separate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/>
              <a:t> H</a:t>
            </a:r>
            <a:r>
              <a:rPr lang="en-US" sz="1600" baseline="-25000"/>
              <a:t>2</a:t>
            </a:r>
          </a:p>
        </p:txBody>
      </p:sp>
      <p:pic>
        <p:nvPicPr>
          <p:cNvPr id="193552" name="Picture 16" descr="h2omo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5373688"/>
            <a:ext cx="3603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3" name="Picture 17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868863"/>
            <a:ext cx="431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4" name="Picture 18" descr="3d_co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5300663"/>
            <a:ext cx="504825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5" name="Picture 19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084763"/>
            <a:ext cx="4318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6" name="Picture 20" descr="h2sm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23F80"/>
              </a:clrFrom>
              <a:clrTo>
                <a:srgbClr val="023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373688"/>
            <a:ext cx="38893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3000375" y="24209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3719513" y="4292601"/>
            <a:ext cx="17272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 flipV="1">
            <a:off x="6959601" y="4365626"/>
            <a:ext cx="18002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0" name="Line 24"/>
          <p:cNvSpPr>
            <a:spLocks noChangeShapeType="1"/>
          </p:cNvSpPr>
          <p:nvPr/>
        </p:nvSpPr>
        <p:spPr bwMode="auto">
          <a:xfrm flipV="1">
            <a:off x="9336088" y="24209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8328025" y="1412876"/>
            <a:ext cx="108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/>
              <a:t>Small Fuel Cell</a:t>
            </a:r>
          </a:p>
        </p:txBody>
      </p:sp>
      <p:pic>
        <p:nvPicPr>
          <p:cNvPr id="193562" name="Picture 26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557338"/>
            <a:ext cx="1055687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3" name="Picture 27" descr="reformerplat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7DD9"/>
              </a:clrFrom>
              <a:clrTo>
                <a:srgbClr val="007D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860801"/>
            <a:ext cx="144145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3432176" y="2781300"/>
            <a:ext cx="2663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carbon recycling plant</a:t>
            </a: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2063751" y="5589589"/>
            <a:ext cx="187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a small tank</a:t>
            </a: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8543926" y="5589589"/>
            <a:ext cx="1979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e.g. palladium membrane</a:t>
            </a:r>
          </a:p>
        </p:txBody>
      </p:sp>
      <p:sp>
        <p:nvSpPr>
          <p:cNvPr id="193567" name="Line 31"/>
          <p:cNvSpPr>
            <a:spLocks noChangeShapeType="1"/>
          </p:cNvSpPr>
          <p:nvPr/>
        </p:nvSpPr>
        <p:spPr bwMode="auto">
          <a:xfrm flipV="1">
            <a:off x="8832850" y="188914"/>
            <a:ext cx="15113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IQ"/>
          </a:p>
        </p:txBody>
      </p: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9731376" y="5492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Power to Application</a:t>
            </a:r>
          </a:p>
        </p:txBody>
      </p:sp>
    </p:spTree>
    <p:extLst>
      <p:ext uri="{BB962C8B-B14F-4D97-AF65-F5344CB8AC3E}">
        <p14:creationId xmlns:p14="http://schemas.microsoft.com/office/powerpoint/2010/main" val="37556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9144000" cy="717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66"/>
                </a:solidFill>
              </a:rPr>
              <a:t>Micro-channel reactor: alumina substrate</a:t>
            </a: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1676400" y="1066800"/>
            <a:ext cx="4114800" cy="2667000"/>
            <a:chOff x="1488" y="768"/>
            <a:chExt cx="2592" cy="1680"/>
          </a:xfrm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1488" y="768"/>
              <a:ext cx="2592" cy="1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6" t="18437" r="10797" b="10884"/>
            <a:stretch>
              <a:fillRect/>
            </a:stretch>
          </p:blipFill>
          <p:spPr bwMode="auto">
            <a:xfrm>
              <a:off x="1584" y="899"/>
              <a:ext cx="2400" cy="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496" t="18437" r="10797" b="10884"/>
                    <a:stretch>
                      <a:fillRect/>
                    </a:stretch>
                  </a:blipFill>
                </a14:hiddenFill>
              </a:ext>
            </a:extLst>
          </p:spPr>
        </p:pic>
      </p:grp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524000" y="5661026"/>
            <a:ext cx="1403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94567" name="Group 7"/>
          <p:cNvGrpSpPr>
            <a:grpSpLocks/>
          </p:cNvGrpSpPr>
          <p:nvPr/>
        </p:nvGrpSpPr>
        <p:grpSpPr bwMode="auto">
          <a:xfrm>
            <a:off x="7086600" y="3886201"/>
            <a:ext cx="3429000" cy="2824163"/>
            <a:chOff x="3504" y="2448"/>
            <a:chExt cx="2160" cy="1779"/>
          </a:xfrm>
        </p:grpSpPr>
        <p:sp>
          <p:nvSpPr>
            <p:cNvPr id="194568" name="Rectangle 8"/>
            <p:cNvSpPr>
              <a:spLocks noChangeArrowheads="1"/>
            </p:cNvSpPr>
            <p:nvPr/>
          </p:nvSpPr>
          <p:spPr bwMode="auto">
            <a:xfrm>
              <a:off x="3504" y="2448"/>
              <a:ext cx="2160" cy="17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44"/>
              <a:ext cx="1998" cy="1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94570" name="Line 10"/>
            <p:cNvSpPr>
              <a:spLocks noChangeShapeType="1"/>
            </p:cNvSpPr>
            <p:nvPr/>
          </p:nvSpPr>
          <p:spPr bwMode="auto">
            <a:xfrm flipV="1">
              <a:off x="4280" y="3156"/>
              <a:ext cx="1008" cy="33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94571" name="Text Box 11"/>
            <p:cNvSpPr txBox="1">
              <a:spLocks noChangeArrowheads="1"/>
            </p:cNvSpPr>
            <p:nvPr/>
          </p:nvSpPr>
          <p:spPr bwMode="auto">
            <a:xfrm rot="-1217291">
              <a:off x="4280" y="3012"/>
              <a:ext cx="6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99"/>
                  </a:solidFill>
                </a:rPr>
                <a:t>500 </a:t>
              </a:r>
              <a:r>
                <a:rPr lang="en-US" sz="2000" b="1">
                  <a:solidFill>
                    <a:srgbClr val="FFFF99"/>
                  </a:solidFill>
                  <a:latin typeface="Symbol" panose="05050102010706020507" pitchFamily="18" charset="2"/>
                </a:rPr>
                <a:t>m</a:t>
              </a:r>
              <a:r>
                <a:rPr lang="en-US" sz="2000" b="1">
                  <a:solidFill>
                    <a:srgbClr val="FFFF99"/>
                  </a:solidFill>
                </a:rPr>
                <a:t>m</a:t>
              </a:r>
            </a:p>
          </p:txBody>
        </p:sp>
      </p:grpSp>
      <p:grpSp>
        <p:nvGrpSpPr>
          <p:cNvPr id="194572" name="Group 12"/>
          <p:cNvGrpSpPr>
            <a:grpSpLocks/>
          </p:cNvGrpSpPr>
          <p:nvPr/>
        </p:nvGrpSpPr>
        <p:grpSpPr bwMode="auto">
          <a:xfrm>
            <a:off x="4038600" y="3124200"/>
            <a:ext cx="3352800" cy="2743200"/>
            <a:chOff x="288" y="2400"/>
            <a:chExt cx="2112" cy="1728"/>
          </a:xfrm>
        </p:grpSpPr>
        <p:sp>
          <p:nvSpPr>
            <p:cNvPr id="194573" name="Rectangle 13"/>
            <p:cNvSpPr>
              <a:spLocks noChangeArrowheads="1"/>
            </p:cNvSpPr>
            <p:nvPr/>
          </p:nvSpPr>
          <p:spPr bwMode="auto">
            <a:xfrm>
              <a:off x="288" y="2400"/>
              <a:ext cx="2112" cy="17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9457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96"/>
              <a:ext cx="2003" cy="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94575" name="Line 15"/>
            <p:cNvSpPr>
              <a:spLocks noChangeShapeType="1"/>
            </p:cNvSpPr>
            <p:nvPr/>
          </p:nvSpPr>
          <p:spPr bwMode="auto">
            <a:xfrm>
              <a:off x="1688" y="3141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94576" name="Text Box 16"/>
            <p:cNvSpPr txBox="1">
              <a:spLocks noChangeArrowheads="1"/>
            </p:cNvSpPr>
            <p:nvPr/>
          </p:nvSpPr>
          <p:spPr bwMode="auto">
            <a:xfrm>
              <a:off x="1784" y="3045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</a:rPr>
                <a:t>30 </a:t>
              </a:r>
              <a:r>
                <a:rPr lang="en-US" sz="2000" b="1">
                  <a:solidFill>
                    <a:srgbClr val="CC0000"/>
                  </a:solidFill>
                  <a:latin typeface="Symbol" panose="05050102010706020507" pitchFamily="18" charset="2"/>
                </a:rPr>
                <a:t>m</a:t>
              </a:r>
              <a:r>
                <a:rPr lang="en-US" sz="2000" b="1">
                  <a:solidFill>
                    <a:srgbClr val="CC0000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9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6172200" y="1447800"/>
            <a:ext cx="32766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505200" y="4114800"/>
            <a:ext cx="32766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905000" y="1295400"/>
            <a:ext cx="31242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90725" y="104775"/>
            <a:ext cx="8229600" cy="876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 fontScale="90000"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66"/>
                </a:solidFill>
              </a:rPr>
              <a:t>Micro-channel reactor: </a:t>
            </a:r>
            <a:br>
              <a:rPr lang="en-GB" sz="4000">
                <a:solidFill>
                  <a:srgbClr val="000066"/>
                </a:solidFill>
              </a:rPr>
            </a:br>
            <a:r>
              <a:rPr lang="en-GB" sz="4000">
                <a:solidFill>
                  <a:srgbClr val="000066"/>
                </a:solidFill>
              </a:rPr>
              <a:t>aluminium substrate</a:t>
            </a: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7432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3214"/>
            <a:ext cx="2895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1"/>
            <a:ext cx="29718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4267200" y="2209801"/>
            <a:ext cx="2439988" cy="38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810000" y="2743200"/>
            <a:ext cx="857250" cy="174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8593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6019800" y="3733800"/>
            <a:ext cx="3429000" cy="2590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1676400" y="1295400"/>
            <a:ext cx="4038600" cy="297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-100013"/>
            <a:ext cx="8231188" cy="114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66"/>
                </a:solidFill>
              </a:rPr>
              <a:t>….Testing Catalyst  Activity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1"/>
            <a:ext cx="38354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3838576"/>
            <a:ext cx="3243263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791201" y="2133601"/>
            <a:ext cx="420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>
                <a:latin typeface="Arial" panose="020B0604020202020204" pitchFamily="34" charset="0"/>
              </a:rPr>
              <a:t>Microchannel reactor assembly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5562600" y="4938714"/>
            <a:ext cx="2185988" cy="5476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895601" y="5410201"/>
            <a:ext cx="26273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accent2"/>
                </a:solidFill>
                <a:latin typeface="Arial" panose="020B0604020202020204" pitchFamily="34" charset="0"/>
              </a:rPr>
              <a:t>Microchannels on a wafer</a:t>
            </a:r>
          </a:p>
        </p:txBody>
      </p:sp>
    </p:spTree>
    <p:extLst>
      <p:ext uri="{BB962C8B-B14F-4D97-AF65-F5344CB8AC3E}">
        <p14:creationId xmlns:p14="http://schemas.microsoft.com/office/powerpoint/2010/main" val="119087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3988" cy="83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1" anchor="ctr">
            <a:normAutofit/>
          </a:bodyPr>
          <a:lstStyle/>
          <a:p>
            <a:pPr defTabSz="449263">
              <a:lnSpc>
                <a:spcPct val="96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66"/>
                </a:solidFill>
              </a:rPr>
              <a:t>Computational Modelling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68439"/>
            <a:ext cx="4106862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 b="13763"/>
          <a:stretch>
            <a:fillRect/>
          </a:stretch>
        </p:blipFill>
        <p:spPr bwMode="auto">
          <a:xfrm>
            <a:off x="5991226" y="1471614"/>
            <a:ext cx="4295775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562" b="13763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1951039" y="4351338"/>
            <a:ext cx="3952875" cy="6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400" i="1">
                <a:latin typeface="Arial" panose="020B0604020202020204" pitchFamily="34" charset="0"/>
              </a:rPr>
              <a:t>(Above) Fluid at room temperature enters a heated microchannel and reaches target T=470K in ~10</a:t>
            </a:r>
            <a:r>
              <a:rPr lang="el-GR" sz="1400" i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i="1">
                <a:latin typeface="Arial" panose="020B0604020202020204" pitchFamily="34" charset="0"/>
              </a:rPr>
              <a:t>m.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6010275" y="4359276"/>
            <a:ext cx="4262438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400" i="1">
                <a:latin typeface="Arial" panose="020B0604020202020204" pitchFamily="34" charset="0"/>
              </a:rPr>
              <a:t>(Above) Fluid enters microchannel and reaches fully developed (FD) flow in ~10 </a:t>
            </a:r>
            <a:r>
              <a:rPr lang="el-GR" sz="1400" i="1">
                <a:latin typeface="Arial" panose="020B0604020202020204" pitchFamily="34" charset="0"/>
              </a:rPr>
              <a:t>μ</a:t>
            </a:r>
            <a:r>
              <a:rPr lang="en-GB" sz="1400" i="1">
                <a:latin typeface="Arial" panose="020B0604020202020204" pitchFamily="34" charset="0"/>
              </a:rPr>
              <a:t>m.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970089" y="5183188"/>
            <a:ext cx="7985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Computational simulations have been run to predict channel flow.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Results generally show reactants are quick to reach target temperature.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>
                <a:latin typeface="Arial" panose="020B0604020202020204" pitchFamily="34" charset="0"/>
              </a:rPr>
              <a:t> (Above) Results show flow development in a cross-section of a channel inlet.</a:t>
            </a:r>
          </a:p>
        </p:txBody>
      </p:sp>
    </p:spTree>
    <p:extLst>
      <p:ext uri="{BB962C8B-B14F-4D97-AF65-F5344CB8AC3E}">
        <p14:creationId xmlns:p14="http://schemas.microsoft.com/office/powerpoint/2010/main" val="886697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/>
              <a:t>Chapter 6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42485" y="3244334"/>
            <a:ext cx="3981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Membrane Reactors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9067800" y="1676400"/>
            <a:ext cx="838200" cy="838200"/>
            <a:chOff x="3984" y="1392"/>
            <a:chExt cx="528" cy="528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3984" y="1392"/>
              <a:ext cx="528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56" name="Rectangle 4" descr="Wide upward diagonal"/>
            <p:cNvSpPr>
              <a:spLocks noChangeArrowheads="1"/>
            </p:cNvSpPr>
            <p:nvPr/>
          </p:nvSpPr>
          <p:spPr bwMode="auto">
            <a:xfrm>
              <a:off x="4032" y="1440"/>
              <a:ext cx="432" cy="43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408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58" name="Rectangle 6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r>
              <a:rPr lang="en-US" sz="3200"/>
              <a:t>GMBE for a Catalyst Coated Microchannel Reactor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 rot="-1240084">
            <a:off x="2126283" y="3045769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grpSp>
        <p:nvGrpSpPr>
          <p:cNvPr id="202760" name="Group 8"/>
          <p:cNvGrpSpPr>
            <a:grpSpLocks/>
          </p:cNvGrpSpPr>
          <p:nvPr/>
        </p:nvGrpSpPr>
        <p:grpSpPr bwMode="auto">
          <a:xfrm rot="-1179229">
            <a:off x="2819400" y="2286000"/>
            <a:ext cx="3505200" cy="990600"/>
            <a:chOff x="1392" y="1632"/>
            <a:chExt cx="2899" cy="1200"/>
          </a:xfrm>
        </p:grpSpPr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1392" y="1639"/>
              <a:ext cx="624" cy="11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2" name="AutoShape 10" descr="Wide upward diagonal"/>
            <p:cNvSpPr>
              <a:spLocks noChangeArrowheads="1"/>
            </p:cNvSpPr>
            <p:nvPr/>
          </p:nvSpPr>
          <p:spPr bwMode="auto">
            <a:xfrm>
              <a:off x="1440" y="1680"/>
              <a:ext cx="528" cy="1104"/>
            </a:xfrm>
            <a:custGeom>
              <a:avLst/>
              <a:gdLst>
                <a:gd name="G0" fmla="+- 2536 0 0"/>
                <a:gd name="G1" fmla="+- 21600 0 2536"/>
                <a:gd name="G2" fmla="+- 21600 0 25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36" y="10800"/>
                  </a:moveTo>
                  <a:cubicBezTo>
                    <a:pt x="2536" y="15364"/>
                    <a:pt x="6236" y="19064"/>
                    <a:pt x="10800" y="19064"/>
                  </a:cubicBezTo>
                  <a:cubicBezTo>
                    <a:pt x="15364" y="19064"/>
                    <a:pt x="19064" y="15364"/>
                    <a:pt x="19064" y="10800"/>
                  </a:cubicBezTo>
                  <a:cubicBezTo>
                    <a:pt x="19064" y="6236"/>
                    <a:pt x="15364" y="2536"/>
                    <a:pt x="10800" y="2536"/>
                  </a:cubicBezTo>
                  <a:cubicBezTo>
                    <a:pt x="6236" y="2536"/>
                    <a:pt x="2536" y="6236"/>
                    <a:pt x="2536" y="10800"/>
                  </a:cubicBezTo>
                  <a:close/>
                </a:path>
              </a:pathLst>
            </a:cu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3" name="Rectangle 11" descr="Wide upward diagonal"/>
            <p:cNvSpPr>
              <a:spLocks noChangeArrowheads="1"/>
            </p:cNvSpPr>
            <p:nvPr/>
          </p:nvSpPr>
          <p:spPr bwMode="auto">
            <a:xfrm>
              <a:off x="2515" y="1728"/>
              <a:ext cx="1026" cy="74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4" name="Rectangle 12" descr="Wide upward diagonal"/>
            <p:cNvSpPr>
              <a:spLocks noChangeArrowheads="1"/>
            </p:cNvSpPr>
            <p:nvPr/>
          </p:nvSpPr>
          <p:spPr bwMode="auto">
            <a:xfrm>
              <a:off x="2515" y="2688"/>
              <a:ext cx="1026" cy="68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1705" y="1639"/>
              <a:ext cx="2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>
              <a:off x="1747" y="2832"/>
              <a:ext cx="2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7" name="Arc 15"/>
            <p:cNvSpPr>
              <a:spLocks/>
            </p:cNvSpPr>
            <p:nvPr/>
          </p:nvSpPr>
          <p:spPr bwMode="auto">
            <a:xfrm>
              <a:off x="3911" y="1639"/>
              <a:ext cx="380" cy="11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2352" y="1632"/>
              <a:ext cx="1254" cy="1200"/>
            </a:xfrm>
            <a:custGeom>
              <a:avLst/>
              <a:gdLst>
                <a:gd name="T0" fmla="*/ 1051 w 1824"/>
                <a:gd name="T1" fmla="*/ 2 h 1554"/>
                <a:gd name="T2" fmla="*/ 1317 w 1824"/>
                <a:gd name="T3" fmla="*/ 23 h 1554"/>
                <a:gd name="T4" fmla="*/ 1360 w 1824"/>
                <a:gd name="T5" fmla="*/ 77 h 1554"/>
                <a:gd name="T6" fmla="*/ 1403 w 1824"/>
                <a:gd name="T7" fmla="*/ 151 h 1554"/>
                <a:gd name="T8" fmla="*/ 1563 w 1824"/>
                <a:gd name="T9" fmla="*/ 183 h 1554"/>
                <a:gd name="T10" fmla="*/ 1595 w 1824"/>
                <a:gd name="T11" fmla="*/ 429 h 1554"/>
                <a:gd name="T12" fmla="*/ 1616 w 1824"/>
                <a:gd name="T13" fmla="*/ 493 h 1554"/>
                <a:gd name="T14" fmla="*/ 1627 w 1824"/>
                <a:gd name="T15" fmla="*/ 525 h 1554"/>
                <a:gd name="T16" fmla="*/ 1669 w 1824"/>
                <a:gd name="T17" fmla="*/ 749 h 1554"/>
                <a:gd name="T18" fmla="*/ 1691 w 1824"/>
                <a:gd name="T19" fmla="*/ 834 h 1554"/>
                <a:gd name="T20" fmla="*/ 1637 w 1824"/>
                <a:gd name="T21" fmla="*/ 1090 h 1554"/>
                <a:gd name="T22" fmla="*/ 1616 w 1824"/>
                <a:gd name="T23" fmla="*/ 1133 h 1554"/>
                <a:gd name="T24" fmla="*/ 1573 w 1824"/>
                <a:gd name="T25" fmla="*/ 1197 h 1554"/>
                <a:gd name="T26" fmla="*/ 1541 w 1824"/>
                <a:gd name="T27" fmla="*/ 1346 h 1554"/>
                <a:gd name="T28" fmla="*/ 1371 w 1824"/>
                <a:gd name="T29" fmla="*/ 1453 h 1554"/>
                <a:gd name="T30" fmla="*/ 1253 w 1824"/>
                <a:gd name="T31" fmla="*/ 1495 h 1554"/>
                <a:gd name="T32" fmla="*/ 1072 w 1824"/>
                <a:gd name="T33" fmla="*/ 1538 h 1554"/>
                <a:gd name="T34" fmla="*/ 485 w 1824"/>
                <a:gd name="T35" fmla="*/ 1399 h 1554"/>
                <a:gd name="T36" fmla="*/ 421 w 1824"/>
                <a:gd name="T37" fmla="*/ 1207 h 1554"/>
                <a:gd name="T38" fmla="*/ 357 w 1824"/>
                <a:gd name="T39" fmla="*/ 1154 h 1554"/>
                <a:gd name="T40" fmla="*/ 315 w 1824"/>
                <a:gd name="T41" fmla="*/ 1069 h 1554"/>
                <a:gd name="T42" fmla="*/ 293 w 1824"/>
                <a:gd name="T43" fmla="*/ 1047 h 1554"/>
                <a:gd name="T44" fmla="*/ 240 w 1824"/>
                <a:gd name="T45" fmla="*/ 962 h 1554"/>
                <a:gd name="T46" fmla="*/ 251 w 1824"/>
                <a:gd name="T47" fmla="*/ 759 h 1554"/>
                <a:gd name="T48" fmla="*/ 283 w 1824"/>
                <a:gd name="T49" fmla="*/ 695 h 1554"/>
                <a:gd name="T50" fmla="*/ 336 w 1824"/>
                <a:gd name="T51" fmla="*/ 525 h 1554"/>
                <a:gd name="T52" fmla="*/ 411 w 1824"/>
                <a:gd name="T53" fmla="*/ 290 h 1554"/>
                <a:gd name="T54" fmla="*/ 475 w 1824"/>
                <a:gd name="T55" fmla="*/ 247 h 1554"/>
                <a:gd name="T56" fmla="*/ 624 w 1824"/>
                <a:gd name="T57" fmla="*/ 162 h 1554"/>
                <a:gd name="T58" fmla="*/ 848 w 1824"/>
                <a:gd name="T59" fmla="*/ 109 h 1554"/>
                <a:gd name="T60" fmla="*/ 880 w 1824"/>
                <a:gd name="T61" fmla="*/ 98 h 1554"/>
                <a:gd name="T62" fmla="*/ 944 w 1824"/>
                <a:gd name="T63" fmla="*/ 55 h 1554"/>
                <a:gd name="T64" fmla="*/ 869 w 1824"/>
                <a:gd name="T65" fmla="*/ 34 h 1554"/>
                <a:gd name="T66" fmla="*/ 432 w 1824"/>
                <a:gd name="T67" fmla="*/ 98 h 1554"/>
                <a:gd name="T68" fmla="*/ 208 w 1824"/>
                <a:gd name="T69" fmla="*/ 141 h 1554"/>
                <a:gd name="T70" fmla="*/ 101 w 1824"/>
                <a:gd name="T71" fmla="*/ 450 h 1554"/>
                <a:gd name="T72" fmla="*/ 59 w 1824"/>
                <a:gd name="T73" fmla="*/ 653 h 1554"/>
                <a:gd name="T74" fmla="*/ 27 w 1824"/>
                <a:gd name="T75" fmla="*/ 1474 h 1554"/>
                <a:gd name="T76" fmla="*/ 0 w 1824"/>
                <a:gd name="T77" fmla="*/ 1554 h 1554"/>
                <a:gd name="T78" fmla="*/ 1824 w 1824"/>
                <a:gd name="T79" fmla="*/ 1554 h 1554"/>
                <a:gd name="T80" fmla="*/ 1824 w 1824"/>
                <a:gd name="T81" fmla="*/ 18 h 1554"/>
                <a:gd name="T82" fmla="*/ 1051 w 1824"/>
                <a:gd name="T83" fmla="*/ 2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4" h="1554">
                  <a:moveTo>
                    <a:pt x="1051" y="2"/>
                  </a:moveTo>
                  <a:cubicBezTo>
                    <a:pt x="1139" y="15"/>
                    <a:pt x="1230" y="6"/>
                    <a:pt x="1317" y="23"/>
                  </a:cubicBezTo>
                  <a:cubicBezTo>
                    <a:pt x="1340" y="27"/>
                    <a:pt x="1344" y="60"/>
                    <a:pt x="1360" y="77"/>
                  </a:cubicBezTo>
                  <a:cubicBezTo>
                    <a:pt x="1368" y="99"/>
                    <a:pt x="1378" y="141"/>
                    <a:pt x="1403" y="151"/>
                  </a:cubicBezTo>
                  <a:cubicBezTo>
                    <a:pt x="1453" y="171"/>
                    <a:pt x="1511" y="167"/>
                    <a:pt x="1563" y="183"/>
                  </a:cubicBezTo>
                  <a:cubicBezTo>
                    <a:pt x="1586" y="284"/>
                    <a:pt x="1577" y="295"/>
                    <a:pt x="1595" y="429"/>
                  </a:cubicBezTo>
                  <a:cubicBezTo>
                    <a:pt x="1598" y="451"/>
                    <a:pt x="1609" y="472"/>
                    <a:pt x="1616" y="493"/>
                  </a:cubicBezTo>
                  <a:cubicBezTo>
                    <a:pt x="1620" y="504"/>
                    <a:pt x="1627" y="525"/>
                    <a:pt x="1627" y="525"/>
                  </a:cubicBezTo>
                  <a:cubicBezTo>
                    <a:pt x="1637" y="600"/>
                    <a:pt x="1652" y="675"/>
                    <a:pt x="1669" y="749"/>
                  </a:cubicBezTo>
                  <a:cubicBezTo>
                    <a:pt x="1676" y="778"/>
                    <a:pt x="1691" y="834"/>
                    <a:pt x="1691" y="834"/>
                  </a:cubicBezTo>
                  <a:cubicBezTo>
                    <a:pt x="1677" y="946"/>
                    <a:pt x="1671" y="998"/>
                    <a:pt x="1637" y="1090"/>
                  </a:cubicBezTo>
                  <a:cubicBezTo>
                    <a:pt x="1631" y="1105"/>
                    <a:pt x="1624" y="1119"/>
                    <a:pt x="1616" y="1133"/>
                  </a:cubicBezTo>
                  <a:cubicBezTo>
                    <a:pt x="1603" y="1155"/>
                    <a:pt x="1573" y="1197"/>
                    <a:pt x="1573" y="1197"/>
                  </a:cubicBezTo>
                  <a:cubicBezTo>
                    <a:pt x="1562" y="1247"/>
                    <a:pt x="1558" y="1298"/>
                    <a:pt x="1541" y="1346"/>
                  </a:cubicBezTo>
                  <a:cubicBezTo>
                    <a:pt x="1526" y="1388"/>
                    <a:pt x="1415" y="1438"/>
                    <a:pt x="1371" y="1453"/>
                  </a:cubicBezTo>
                  <a:cubicBezTo>
                    <a:pt x="1333" y="1489"/>
                    <a:pt x="1306" y="1484"/>
                    <a:pt x="1253" y="1495"/>
                  </a:cubicBezTo>
                  <a:cubicBezTo>
                    <a:pt x="1192" y="1508"/>
                    <a:pt x="1129" y="1528"/>
                    <a:pt x="1072" y="1538"/>
                  </a:cubicBezTo>
                  <a:cubicBezTo>
                    <a:pt x="740" y="1443"/>
                    <a:pt x="716" y="1433"/>
                    <a:pt x="485" y="1399"/>
                  </a:cubicBezTo>
                  <a:cubicBezTo>
                    <a:pt x="456" y="1340"/>
                    <a:pt x="464" y="1258"/>
                    <a:pt x="421" y="1207"/>
                  </a:cubicBezTo>
                  <a:cubicBezTo>
                    <a:pt x="403" y="1186"/>
                    <a:pt x="377" y="1174"/>
                    <a:pt x="357" y="1154"/>
                  </a:cubicBezTo>
                  <a:cubicBezTo>
                    <a:pt x="343" y="1126"/>
                    <a:pt x="337" y="1091"/>
                    <a:pt x="315" y="1069"/>
                  </a:cubicBezTo>
                  <a:cubicBezTo>
                    <a:pt x="308" y="1062"/>
                    <a:pt x="299" y="1055"/>
                    <a:pt x="293" y="1047"/>
                  </a:cubicBezTo>
                  <a:cubicBezTo>
                    <a:pt x="274" y="1020"/>
                    <a:pt x="240" y="962"/>
                    <a:pt x="240" y="962"/>
                  </a:cubicBezTo>
                  <a:cubicBezTo>
                    <a:pt x="244" y="894"/>
                    <a:pt x="240" y="826"/>
                    <a:pt x="251" y="759"/>
                  </a:cubicBezTo>
                  <a:cubicBezTo>
                    <a:pt x="255" y="735"/>
                    <a:pt x="274" y="717"/>
                    <a:pt x="283" y="695"/>
                  </a:cubicBezTo>
                  <a:cubicBezTo>
                    <a:pt x="305" y="640"/>
                    <a:pt x="321" y="582"/>
                    <a:pt x="336" y="525"/>
                  </a:cubicBezTo>
                  <a:cubicBezTo>
                    <a:pt x="348" y="368"/>
                    <a:pt x="319" y="381"/>
                    <a:pt x="411" y="290"/>
                  </a:cubicBezTo>
                  <a:cubicBezTo>
                    <a:pt x="452" y="250"/>
                    <a:pt x="428" y="263"/>
                    <a:pt x="475" y="247"/>
                  </a:cubicBezTo>
                  <a:cubicBezTo>
                    <a:pt x="508" y="197"/>
                    <a:pt x="569" y="183"/>
                    <a:pt x="624" y="162"/>
                  </a:cubicBezTo>
                  <a:cubicBezTo>
                    <a:pt x="699" y="134"/>
                    <a:pt x="769" y="120"/>
                    <a:pt x="848" y="109"/>
                  </a:cubicBezTo>
                  <a:cubicBezTo>
                    <a:pt x="859" y="105"/>
                    <a:pt x="870" y="104"/>
                    <a:pt x="880" y="98"/>
                  </a:cubicBezTo>
                  <a:cubicBezTo>
                    <a:pt x="902" y="85"/>
                    <a:pt x="944" y="55"/>
                    <a:pt x="944" y="55"/>
                  </a:cubicBezTo>
                  <a:cubicBezTo>
                    <a:pt x="925" y="0"/>
                    <a:pt x="915" y="4"/>
                    <a:pt x="869" y="34"/>
                  </a:cubicBezTo>
                  <a:cubicBezTo>
                    <a:pt x="798" y="143"/>
                    <a:pt x="467" y="97"/>
                    <a:pt x="432" y="98"/>
                  </a:cubicBezTo>
                  <a:cubicBezTo>
                    <a:pt x="350" y="107"/>
                    <a:pt x="287" y="120"/>
                    <a:pt x="208" y="141"/>
                  </a:cubicBezTo>
                  <a:cubicBezTo>
                    <a:pt x="165" y="240"/>
                    <a:pt x="116" y="341"/>
                    <a:pt x="101" y="450"/>
                  </a:cubicBezTo>
                  <a:cubicBezTo>
                    <a:pt x="92" y="520"/>
                    <a:pt x="80" y="586"/>
                    <a:pt x="59" y="653"/>
                  </a:cubicBezTo>
                  <a:cubicBezTo>
                    <a:pt x="19" y="925"/>
                    <a:pt x="27" y="1199"/>
                    <a:pt x="27" y="1474"/>
                  </a:cubicBezTo>
                  <a:lnTo>
                    <a:pt x="0" y="1554"/>
                  </a:lnTo>
                  <a:lnTo>
                    <a:pt x="1824" y="1554"/>
                  </a:lnTo>
                  <a:lnTo>
                    <a:pt x="1824" y="18"/>
                  </a:lnTo>
                  <a:lnTo>
                    <a:pt x="105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2504" y="1664"/>
              <a:ext cx="1013" cy="1146"/>
            </a:xfrm>
            <a:custGeom>
              <a:avLst/>
              <a:gdLst>
                <a:gd name="T0" fmla="*/ 725 w 1472"/>
                <a:gd name="T1" fmla="*/ 0 h 1518"/>
                <a:gd name="T2" fmla="*/ 629 w 1472"/>
                <a:gd name="T3" fmla="*/ 86 h 1518"/>
                <a:gd name="T4" fmla="*/ 480 w 1472"/>
                <a:gd name="T5" fmla="*/ 118 h 1518"/>
                <a:gd name="T6" fmla="*/ 394 w 1472"/>
                <a:gd name="T7" fmla="*/ 139 h 1518"/>
                <a:gd name="T8" fmla="*/ 298 w 1472"/>
                <a:gd name="T9" fmla="*/ 182 h 1518"/>
                <a:gd name="T10" fmla="*/ 266 w 1472"/>
                <a:gd name="T11" fmla="*/ 192 h 1518"/>
                <a:gd name="T12" fmla="*/ 202 w 1472"/>
                <a:gd name="T13" fmla="*/ 246 h 1518"/>
                <a:gd name="T14" fmla="*/ 117 w 1472"/>
                <a:gd name="T15" fmla="*/ 310 h 1518"/>
                <a:gd name="T16" fmla="*/ 42 w 1472"/>
                <a:gd name="T17" fmla="*/ 608 h 1518"/>
                <a:gd name="T18" fmla="*/ 10 w 1472"/>
                <a:gd name="T19" fmla="*/ 704 h 1518"/>
                <a:gd name="T20" fmla="*/ 0 w 1472"/>
                <a:gd name="T21" fmla="*/ 736 h 1518"/>
                <a:gd name="T22" fmla="*/ 32 w 1472"/>
                <a:gd name="T23" fmla="*/ 747 h 1518"/>
                <a:gd name="T24" fmla="*/ 0 w 1472"/>
                <a:gd name="T25" fmla="*/ 886 h 1518"/>
                <a:gd name="T26" fmla="*/ 42 w 1472"/>
                <a:gd name="T27" fmla="*/ 982 h 1518"/>
                <a:gd name="T28" fmla="*/ 53 w 1472"/>
                <a:gd name="T29" fmla="*/ 1035 h 1518"/>
                <a:gd name="T30" fmla="*/ 117 w 1472"/>
                <a:gd name="T31" fmla="*/ 1088 h 1518"/>
                <a:gd name="T32" fmla="*/ 149 w 1472"/>
                <a:gd name="T33" fmla="*/ 1142 h 1518"/>
                <a:gd name="T34" fmla="*/ 192 w 1472"/>
                <a:gd name="T35" fmla="*/ 1195 h 1518"/>
                <a:gd name="T36" fmla="*/ 245 w 1472"/>
                <a:gd name="T37" fmla="*/ 1323 h 1518"/>
                <a:gd name="T38" fmla="*/ 277 w 1472"/>
                <a:gd name="T39" fmla="*/ 1387 h 1518"/>
                <a:gd name="T40" fmla="*/ 394 w 1472"/>
                <a:gd name="T41" fmla="*/ 1419 h 1518"/>
                <a:gd name="T42" fmla="*/ 373 w 1472"/>
                <a:gd name="T43" fmla="*/ 1387 h 1518"/>
                <a:gd name="T44" fmla="*/ 426 w 1472"/>
                <a:gd name="T45" fmla="*/ 1398 h 1518"/>
                <a:gd name="T46" fmla="*/ 512 w 1472"/>
                <a:gd name="T47" fmla="*/ 1408 h 1518"/>
                <a:gd name="T48" fmla="*/ 672 w 1472"/>
                <a:gd name="T49" fmla="*/ 1451 h 1518"/>
                <a:gd name="T50" fmla="*/ 896 w 1472"/>
                <a:gd name="T51" fmla="*/ 1515 h 1518"/>
                <a:gd name="T52" fmla="*/ 1088 w 1472"/>
                <a:gd name="T53" fmla="*/ 1504 h 1518"/>
                <a:gd name="T54" fmla="*/ 1237 w 1472"/>
                <a:gd name="T55" fmla="*/ 1398 h 1518"/>
                <a:gd name="T56" fmla="*/ 1290 w 1472"/>
                <a:gd name="T57" fmla="*/ 1344 h 1518"/>
                <a:gd name="T58" fmla="*/ 1344 w 1472"/>
                <a:gd name="T59" fmla="*/ 1206 h 1518"/>
                <a:gd name="T60" fmla="*/ 1376 w 1472"/>
                <a:gd name="T61" fmla="*/ 1152 h 1518"/>
                <a:gd name="T62" fmla="*/ 1429 w 1472"/>
                <a:gd name="T63" fmla="*/ 971 h 1518"/>
                <a:gd name="T64" fmla="*/ 1461 w 1472"/>
                <a:gd name="T65" fmla="*/ 875 h 1518"/>
                <a:gd name="T66" fmla="*/ 1472 w 1472"/>
                <a:gd name="T67" fmla="*/ 843 h 1518"/>
                <a:gd name="T68" fmla="*/ 1376 w 1472"/>
                <a:gd name="T69" fmla="*/ 320 h 1518"/>
                <a:gd name="T70" fmla="*/ 1354 w 1472"/>
                <a:gd name="T71" fmla="*/ 182 h 1518"/>
                <a:gd name="T72" fmla="*/ 1226 w 1472"/>
                <a:gd name="T73" fmla="*/ 139 h 1518"/>
                <a:gd name="T74" fmla="*/ 1109 w 1472"/>
                <a:gd name="T75" fmla="*/ 11 h 1518"/>
                <a:gd name="T76" fmla="*/ 725 w 1472"/>
                <a:gd name="T77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2" h="1518">
                  <a:moveTo>
                    <a:pt x="725" y="0"/>
                  </a:moveTo>
                  <a:cubicBezTo>
                    <a:pt x="706" y="19"/>
                    <a:pt x="653" y="74"/>
                    <a:pt x="629" y="86"/>
                  </a:cubicBezTo>
                  <a:cubicBezTo>
                    <a:pt x="573" y="114"/>
                    <a:pt x="542" y="106"/>
                    <a:pt x="480" y="118"/>
                  </a:cubicBezTo>
                  <a:cubicBezTo>
                    <a:pt x="451" y="123"/>
                    <a:pt x="394" y="139"/>
                    <a:pt x="394" y="139"/>
                  </a:cubicBezTo>
                  <a:cubicBezTo>
                    <a:pt x="345" y="171"/>
                    <a:pt x="372" y="157"/>
                    <a:pt x="298" y="182"/>
                  </a:cubicBezTo>
                  <a:cubicBezTo>
                    <a:pt x="287" y="186"/>
                    <a:pt x="266" y="192"/>
                    <a:pt x="266" y="192"/>
                  </a:cubicBezTo>
                  <a:cubicBezTo>
                    <a:pt x="244" y="209"/>
                    <a:pt x="224" y="229"/>
                    <a:pt x="202" y="246"/>
                  </a:cubicBezTo>
                  <a:cubicBezTo>
                    <a:pt x="109" y="316"/>
                    <a:pt x="164" y="261"/>
                    <a:pt x="117" y="310"/>
                  </a:cubicBezTo>
                  <a:cubicBezTo>
                    <a:pt x="111" y="384"/>
                    <a:pt x="107" y="546"/>
                    <a:pt x="42" y="608"/>
                  </a:cubicBezTo>
                  <a:cubicBezTo>
                    <a:pt x="25" y="658"/>
                    <a:pt x="23" y="663"/>
                    <a:pt x="10" y="704"/>
                  </a:cubicBezTo>
                  <a:cubicBezTo>
                    <a:pt x="7" y="715"/>
                    <a:pt x="0" y="736"/>
                    <a:pt x="0" y="736"/>
                  </a:cubicBezTo>
                  <a:cubicBezTo>
                    <a:pt x="11" y="740"/>
                    <a:pt x="29" y="736"/>
                    <a:pt x="32" y="747"/>
                  </a:cubicBezTo>
                  <a:cubicBezTo>
                    <a:pt x="41" y="780"/>
                    <a:pt x="11" y="852"/>
                    <a:pt x="0" y="886"/>
                  </a:cubicBezTo>
                  <a:cubicBezTo>
                    <a:pt x="33" y="937"/>
                    <a:pt x="17" y="906"/>
                    <a:pt x="42" y="982"/>
                  </a:cubicBezTo>
                  <a:cubicBezTo>
                    <a:pt x="48" y="999"/>
                    <a:pt x="45" y="1019"/>
                    <a:pt x="53" y="1035"/>
                  </a:cubicBezTo>
                  <a:cubicBezTo>
                    <a:pt x="64" y="1056"/>
                    <a:pt x="98" y="1076"/>
                    <a:pt x="117" y="1088"/>
                  </a:cubicBezTo>
                  <a:cubicBezTo>
                    <a:pt x="148" y="1178"/>
                    <a:pt x="105" y="1068"/>
                    <a:pt x="149" y="1142"/>
                  </a:cubicBezTo>
                  <a:cubicBezTo>
                    <a:pt x="182" y="1198"/>
                    <a:pt x="130" y="1154"/>
                    <a:pt x="192" y="1195"/>
                  </a:cubicBezTo>
                  <a:cubicBezTo>
                    <a:pt x="218" y="1235"/>
                    <a:pt x="230" y="1278"/>
                    <a:pt x="245" y="1323"/>
                  </a:cubicBezTo>
                  <a:cubicBezTo>
                    <a:pt x="251" y="1340"/>
                    <a:pt x="260" y="1376"/>
                    <a:pt x="277" y="1387"/>
                  </a:cubicBezTo>
                  <a:cubicBezTo>
                    <a:pt x="301" y="1403"/>
                    <a:pt x="366" y="1412"/>
                    <a:pt x="394" y="1419"/>
                  </a:cubicBezTo>
                  <a:cubicBezTo>
                    <a:pt x="387" y="1408"/>
                    <a:pt x="362" y="1394"/>
                    <a:pt x="373" y="1387"/>
                  </a:cubicBezTo>
                  <a:cubicBezTo>
                    <a:pt x="388" y="1377"/>
                    <a:pt x="408" y="1395"/>
                    <a:pt x="426" y="1398"/>
                  </a:cubicBezTo>
                  <a:cubicBezTo>
                    <a:pt x="455" y="1402"/>
                    <a:pt x="483" y="1405"/>
                    <a:pt x="512" y="1408"/>
                  </a:cubicBezTo>
                  <a:cubicBezTo>
                    <a:pt x="566" y="1422"/>
                    <a:pt x="618" y="1437"/>
                    <a:pt x="672" y="1451"/>
                  </a:cubicBezTo>
                  <a:cubicBezTo>
                    <a:pt x="754" y="1500"/>
                    <a:pt x="801" y="1505"/>
                    <a:pt x="896" y="1515"/>
                  </a:cubicBezTo>
                  <a:cubicBezTo>
                    <a:pt x="960" y="1511"/>
                    <a:pt x="1025" y="1518"/>
                    <a:pt x="1088" y="1504"/>
                  </a:cubicBezTo>
                  <a:cubicBezTo>
                    <a:pt x="1133" y="1494"/>
                    <a:pt x="1183" y="1415"/>
                    <a:pt x="1237" y="1398"/>
                  </a:cubicBezTo>
                  <a:cubicBezTo>
                    <a:pt x="1269" y="1376"/>
                    <a:pt x="1272" y="1380"/>
                    <a:pt x="1290" y="1344"/>
                  </a:cubicBezTo>
                  <a:cubicBezTo>
                    <a:pt x="1314" y="1295"/>
                    <a:pt x="1303" y="1245"/>
                    <a:pt x="1344" y="1206"/>
                  </a:cubicBezTo>
                  <a:cubicBezTo>
                    <a:pt x="1372" y="1117"/>
                    <a:pt x="1333" y="1225"/>
                    <a:pt x="1376" y="1152"/>
                  </a:cubicBezTo>
                  <a:cubicBezTo>
                    <a:pt x="1401" y="1111"/>
                    <a:pt x="1414" y="1022"/>
                    <a:pt x="1429" y="971"/>
                  </a:cubicBezTo>
                  <a:cubicBezTo>
                    <a:pt x="1437" y="945"/>
                    <a:pt x="1451" y="904"/>
                    <a:pt x="1461" y="875"/>
                  </a:cubicBezTo>
                  <a:cubicBezTo>
                    <a:pt x="1465" y="864"/>
                    <a:pt x="1472" y="843"/>
                    <a:pt x="1472" y="843"/>
                  </a:cubicBezTo>
                  <a:cubicBezTo>
                    <a:pt x="1449" y="667"/>
                    <a:pt x="1416" y="494"/>
                    <a:pt x="1376" y="320"/>
                  </a:cubicBezTo>
                  <a:cubicBezTo>
                    <a:pt x="1371" y="274"/>
                    <a:pt x="1380" y="221"/>
                    <a:pt x="1354" y="182"/>
                  </a:cubicBezTo>
                  <a:cubicBezTo>
                    <a:pt x="1331" y="148"/>
                    <a:pt x="1260" y="146"/>
                    <a:pt x="1226" y="139"/>
                  </a:cubicBezTo>
                  <a:cubicBezTo>
                    <a:pt x="1211" y="124"/>
                    <a:pt x="1135" y="13"/>
                    <a:pt x="1109" y="11"/>
                  </a:cubicBezTo>
                  <a:cubicBezTo>
                    <a:pt x="981" y="1"/>
                    <a:pt x="853" y="4"/>
                    <a:pt x="725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202770" name="Oval 18"/>
            <p:cNvSpPr>
              <a:spLocks noChangeArrowheads="1"/>
            </p:cNvSpPr>
            <p:nvPr/>
          </p:nvSpPr>
          <p:spPr bwMode="auto">
            <a:xfrm>
              <a:off x="1488" y="1776"/>
              <a:ext cx="432" cy="9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2438400" y="3352800"/>
            <a:ext cx="914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grpSp>
        <p:nvGrpSpPr>
          <p:cNvPr id="202772" name="Group 20"/>
          <p:cNvGrpSpPr>
            <a:grpSpLocks/>
          </p:cNvGrpSpPr>
          <p:nvPr/>
        </p:nvGrpSpPr>
        <p:grpSpPr bwMode="auto">
          <a:xfrm>
            <a:off x="6934200" y="2819400"/>
            <a:ext cx="838200" cy="838200"/>
            <a:chOff x="3984" y="1392"/>
            <a:chExt cx="528" cy="528"/>
          </a:xfrm>
        </p:grpSpPr>
        <p:sp>
          <p:nvSpPr>
            <p:cNvPr id="202773" name="Rectangle 21"/>
            <p:cNvSpPr>
              <a:spLocks noChangeArrowheads="1"/>
            </p:cNvSpPr>
            <p:nvPr/>
          </p:nvSpPr>
          <p:spPr bwMode="auto">
            <a:xfrm>
              <a:off x="3984" y="1392"/>
              <a:ext cx="528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74" name="Rectangle 22" descr="Wide upward diagonal"/>
            <p:cNvSpPr>
              <a:spLocks noChangeArrowheads="1"/>
            </p:cNvSpPr>
            <p:nvPr/>
          </p:nvSpPr>
          <p:spPr bwMode="auto">
            <a:xfrm>
              <a:off x="4032" y="1440"/>
              <a:ext cx="432" cy="432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2775" name="Rectangle 23"/>
            <p:cNvSpPr>
              <a:spLocks noChangeArrowheads="1"/>
            </p:cNvSpPr>
            <p:nvPr/>
          </p:nvSpPr>
          <p:spPr bwMode="auto">
            <a:xfrm>
              <a:off x="4080" y="1488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02776" name="Line 24"/>
          <p:cNvSpPr>
            <a:spLocks noChangeShapeType="1"/>
          </p:cNvSpPr>
          <p:nvPr/>
        </p:nvSpPr>
        <p:spPr bwMode="auto">
          <a:xfrm flipV="1">
            <a:off x="6934200" y="16764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V="1">
            <a:off x="7772400" y="16764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 flipV="1">
            <a:off x="7696200" y="2514600"/>
            <a:ext cx="2209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5029200" y="3048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 flipH="1">
            <a:off x="6096000" y="3276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4908352" y="3705225"/>
            <a:ext cx="1721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Catalyst Coating</a:t>
            </a: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2136186" y="4191000"/>
            <a:ext cx="1650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Circular X-Section</a:t>
            </a: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8001000" y="3733800"/>
            <a:ext cx="162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Square X-Section</a:t>
            </a: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8001000" y="6497638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Derivation to be provided in class</a:t>
            </a:r>
          </a:p>
        </p:txBody>
      </p:sp>
    </p:spTree>
    <p:extLst>
      <p:ext uri="{BB962C8B-B14F-4D97-AF65-F5344CB8AC3E}">
        <p14:creationId xmlns:p14="http://schemas.microsoft.com/office/powerpoint/2010/main" val="27520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/>
              <a:t>Semi-Batch Reactors</a:t>
            </a:r>
          </a:p>
        </p:txBody>
      </p:sp>
    </p:spTree>
    <p:extLst>
      <p:ext uri="{BB962C8B-B14F-4D97-AF65-F5344CB8AC3E}">
        <p14:creationId xmlns:p14="http://schemas.microsoft.com/office/powerpoint/2010/main" val="30859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4038600" y="0"/>
            <a:ext cx="405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</a:t>
            </a:r>
          </a:p>
        </p:txBody>
      </p:sp>
      <p:sp>
        <p:nvSpPr>
          <p:cNvPr id="253955" name="Line 3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905001" y="1041400"/>
            <a:ext cx="3597275" cy="4432300"/>
            <a:chOff x="240" y="656"/>
            <a:chExt cx="2266" cy="2792"/>
          </a:xfrm>
        </p:grpSpPr>
        <p:sp>
          <p:nvSpPr>
            <p:cNvPr id="253957" name="Text Box 5"/>
            <p:cNvSpPr txBox="1">
              <a:spLocks noChangeArrowheads="1"/>
            </p:cNvSpPr>
            <p:nvPr/>
          </p:nvSpPr>
          <p:spPr bwMode="auto">
            <a:xfrm>
              <a:off x="359" y="656"/>
              <a:ext cx="2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40" y="816"/>
              <a:ext cx="2266" cy="2632"/>
              <a:chOff x="240" y="816"/>
              <a:chExt cx="2266" cy="2632"/>
            </a:xfrm>
          </p:grpSpPr>
          <p:sp>
            <p:nvSpPr>
              <p:cNvPr id="253959" name="Freeform 7"/>
              <p:cNvSpPr>
                <a:spLocks/>
              </p:cNvSpPr>
              <p:nvPr/>
            </p:nvSpPr>
            <p:spPr bwMode="auto">
              <a:xfrm>
                <a:off x="1488" y="1200"/>
                <a:ext cx="336" cy="672"/>
              </a:xfrm>
              <a:custGeom>
                <a:avLst/>
                <a:gdLst>
                  <a:gd name="T0" fmla="*/ 0 w 432"/>
                  <a:gd name="T1" fmla="*/ 0 h 672"/>
                  <a:gd name="T2" fmla="*/ 432 w 432"/>
                  <a:gd name="T3" fmla="*/ 0 h 672"/>
                  <a:gd name="T4" fmla="*/ 432 w 432"/>
                  <a:gd name="T5" fmla="*/ 672 h 672"/>
                  <a:gd name="T6" fmla="*/ 0 w 432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672">
                    <a:moveTo>
                      <a:pt x="0" y="0"/>
                    </a:moveTo>
                    <a:lnTo>
                      <a:pt x="432" y="0"/>
                    </a:lnTo>
                    <a:lnTo>
                      <a:pt x="432" y="672"/>
                    </a:lnTo>
                    <a:lnTo>
                      <a:pt x="0" y="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60" name="AutoShape 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624" cy="91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3961" name="AutoShape 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624" cy="4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53962" name="Freeform 10"/>
              <p:cNvSpPr>
                <a:spLocks/>
              </p:cNvSpPr>
              <p:nvPr/>
            </p:nvSpPr>
            <p:spPr bwMode="auto">
              <a:xfrm>
                <a:off x="576" y="816"/>
                <a:ext cx="480" cy="240"/>
              </a:xfrm>
              <a:custGeom>
                <a:avLst/>
                <a:gdLst>
                  <a:gd name="T0" fmla="*/ 0 w 480"/>
                  <a:gd name="T1" fmla="*/ 0 h 240"/>
                  <a:gd name="T2" fmla="*/ 480 w 480"/>
                  <a:gd name="T3" fmla="*/ 0 h 240"/>
                  <a:gd name="T4" fmla="*/ 480 w 480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240">
                    <a:moveTo>
                      <a:pt x="0" y="0"/>
                    </a:moveTo>
                    <a:lnTo>
                      <a:pt x="480" y="0"/>
                    </a:lnTo>
                    <a:lnTo>
                      <a:pt x="480" y="2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grpSp>
            <p:nvGrpSpPr>
              <p:cNvPr id="253963" name="Group 11"/>
              <p:cNvGrpSpPr>
                <a:grpSpLocks/>
              </p:cNvGrpSpPr>
              <p:nvPr/>
            </p:nvGrpSpPr>
            <p:grpSpPr bwMode="auto">
              <a:xfrm>
                <a:off x="1728" y="1248"/>
                <a:ext cx="240" cy="480"/>
                <a:chOff x="2736" y="1200"/>
                <a:chExt cx="240" cy="480"/>
              </a:xfrm>
            </p:grpSpPr>
            <p:sp>
              <p:nvSpPr>
                <p:cNvPr id="2539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736" y="1200"/>
                  <a:ext cx="24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grpSp>
              <p:nvGrpSpPr>
                <p:cNvPr id="253965" name="Group 13"/>
                <p:cNvGrpSpPr>
                  <a:grpSpLocks/>
                </p:cNvGrpSpPr>
                <p:nvPr/>
              </p:nvGrpSpPr>
              <p:grpSpPr bwMode="auto">
                <a:xfrm>
                  <a:off x="2784" y="1296"/>
                  <a:ext cx="144" cy="288"/>
                  <a:chOff x="1440" y="2688"/>
                  <a:chExt cx="336" cy="336"/>
                </a:xfrm>
              </p:grpSpPr>
              <p:sp>
                <p:nvSpPr>
                  <p:cNvPr id="253966" name="Arc 14"/>
                  <p:cNvSpPr>
                    <a:spLocks/>
                  </p:cNvSpPr>
                  <p:nvPr/>
                </p:nvSpPr>
                <p:spPr bwMode="auto">
                  <a:xfrm>
                    <a:off x="1440" y="2688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7" name="Arc 15"/>
                  <p:cNvSpPr>
                    <a:spLocks/>
                  </p:cNvSpPr>
                  <p:nvPr/>
                </p:nvSpPr>
                <p:spPr bwMode="auto">
                  <a:xfrm>
                    <a:off x="1440" y="2736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8" name="Arc 16"/>
                  <p:cNvSpPr>
                    <a:spLocks/>
                  </p:cNvSpPr>
                  <p:nvPr/>
                </p:nvSpPr>
                <p:spPr bwMode="auto">
                  <a:xfrm>
                    <a:off x="1440" y="2784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69" name="Arc 17"/>
                  <p:cNvSpPr>
                    <a:spLocks/>
                  </p:cNvSpPr>
                  <p:nvPr/>
                </p:nvSpPr>
                <p:spPr bwMode="auto">
                  <a:xfrm>
                    <a:off x="1440" y="2832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  <p:sp>
                <p:nvSpPr>
                  <p:cNvPr id="253970" name="Arc 18"/>
                  <p:cNvSpPr>
                    <a:spLocks/>
                  </p:cNvSpPr>
                  <p:nvPr/>
                </p:nvSpPr>
                <p:spPr bwMode="auto">
                  <a:xfrm>
                    <a:off x="1440" y="2880"/>
                    <a:ext cx="336" cy="14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21600 w 43200"/>
                      <a:gd name="T1" fmla="*/ 0 h 43200"/>
                      <a:gd name="T2" fmla="*/ 17284 w 43200"/>
                      <a:gd name="T3" fmla="*/ 436 h 43200"/>
                      <a:gd name="T4" fmla="*/ 21600 w 432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0" y="11334"/>
                          <a:pt x="7225" y="2486"/>
                          <a:pt x="17283" y="43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IQ"/>
                  </a:p>
                </p:txBody>
              </p:sp>
            </p:grpSp>
          </p:grpSp>
          <p:sp>
            <p:nvSpPr>
              <p:cNvPr id="253971" name="Line 1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72" name="Line 20"/>
              <p:cNvSpPr>
                <a:spLocks noChangeShapeType="1"/>
              </p:cNvSpPr>
              <p:nvPr/>
            </p:nvSpPr>
            <p:spPr bwMode="auto">
              <a:xfrm flipH="1">
                <a:off x="1824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73" name="Text Box 21"/>
              <p:cNvSpPr txBox="1">
                <a:spLocks noChangeArrowheads="1"/>
              </p:cNvSpPr>
              <p:nvPr/>
            </p:nvSpPr>
            <p:spPr bwMode="auto">
              <a:xfrm>
                <a:off x="2023" y="1353"/>
                <a:ext cx="41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heat</a:t>
                </a:r>
              </a:p>
            </p:txBody>
          </p:sp>
          <p:sp>
            <p:nvSpPr>
              <p:cNvPr id="253974" name="Text Box 22"/>
              <p:cNvSpPr txBox="1">
                <a:spLocks noChangeArrowheads="1"/>
              </p:cNvSpPr>
              <p:nvPr/>
            </p:nvSpPr>
            <p:spPr bwMode="auto">
              <a:xfrm>
                <a:off x="240" y="2352"/>
                <a:ext cx="2266" cy="1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36538" indent="-23653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sz="1800"/>
                  <a:t>B is slowly fed to A contained in the reactor.</a:t>
                </a:r>
              </a:p>
              <a:p>
                <a:pPr>
                  <a:buFontTx/>
                  <a:buChar char="•"/>
                </a:pPr>
                <a:r>
                  <a:rPr lang="en-US" sz="1800"/>
                  <a:t>Unwanted products can be minimized</a:t>
                </a:r>
              </a:p>
              <a:p>
                <a:pPr>
                  <a:buFontTx/>
                  <a:buChar char="•"/>
                </a:pPr>
                <a:r>
                  <a:rPr lang="en-US" sz="1800"/>
                  <a:t>exothermic reaction can be carried out at controlled rate</a:t>
                </a:r>
              </a:p>
            </p:txBody>
          </p:sp>
        </p:grpSp>
      </p:grpSp>
      <p:grpSp>
        <p:nvGrpSpPr>
          <p:cNvPr id="253975" name="Group 23"/>
          <p:cNvGrpSpPr>
            <a:grpSpLocks/>
          </p:cNvGrpSpPr>
          <p:nvPr/>
        </p:nvGrpSpPr>
        <p:grpSpPr bwMode="auto">
          <a:xfrm>
            <a:off x="6781801" y="914401"/>
            <a:ext cx="3597275" cy="4086225"/>
            <a:chOff x="3312" y="576"/>
            <a:chExt cx="2266" cy="2574"/>
          </a:xfrm>
        </p:grpSpPr>
        <p:sp>
          <p:nvSpPr>
            <p:cNvPr id="253976" name="Text Box 24"/>
            <p:cNvSpPr txBox="1">
              <a:spLocks noChangeArrowheads="1"/>
            </p:cNvSpPr>
            <p:nvPr/>
          </p:nvSpPr>
          <p:spPr bwMode="auto">
            <a:xfrm>
              <a:off x="3312" y="2400"/>
              <a:ext cx="22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6538" indent="-2365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1800"/>
                <a:t>Product C is continuously removed</a:t>
              </a:r>
            </a:p>
            <a:p>
              <a:pPr>
                <a:buFontTx/>
                <a:buChar char="•"/>
              </a:pPr>
              <a:r>
                <a:rPr lang="en-US" sz="1800"/>
                <a:t>Higher conversion for reversible reactions can be obtained</a:t>
              </a:r>
            </a:p>
          </p:txBody>
        </p:sp>
        <p:grpSp>
          <p:nvGrpSpPr>
            <p:cNvPr id="253977" name="Group 25"/>
            <p:cNvGrpSpPr>
              <a:grpSpLocks/>
            </p:cNvGrpSpPr>
            <p:nvPr/>
          </p:nvGrpSpPr>
          <p:grpSpPr bwMode="auto">
            <a:xfrm>
              <a:off x="3936" y="576"/>
              <a:ext cx="1488" cy="1392"/>
              <a:chOff x="3936" y="576"/>
              <a:chExt cx="1488" cy="1392"/>
            </a:xfrm>
          </p:grpSpPr>
          <p:sp>
            <p:nvSpPr>
              <p:cNvPr id="253978" name="AutoShape 26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624" cy="4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ar-IQ"/>
              </a:p>
            </p:txBody>
          </p:sp>
          <p:sp>
            <p:nvSpPr>
              <p:cNvPr id="253979" name="AutoShape 2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624" cy="91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grpSp>
            <p:nvGrpSpPr>
              <p:cNvPr id="253980" name="Group 28"/>
              <p:cNvGrpSpPr>
                <a:grpSpLocks/>
              </p:cNvGrpSpPr>
              <p:nvPr/>
            </p:nvGrpSpPr>
            <p:grpSpPr bwMode="auto">
              <a:xfrm>
                <a:off x="4416" y="1632"/>
                <a:ext cx="96" cy="192"/>
                <a:chOff x="1440" y="2688"/>
                <a:chExt cx="336" cy="336"/>
              </a:xfrm>
            </p:grpSpPr>
            <p:sp>
              <p:nvSpPr>
                <p:cNvPr id="253981" name="Arc 29"/>
                <p:cNvSpPr>
                  <a:spLocks/>
                </p:cNvSpPr>
                <p:nvPr/>
              </p:nvSpPr>
              <p:spPr bwMode="auto">
                <a:xfrm>
                  <a:off x="1440" y="2688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2" name="Arc 30"/>
                <p:cNvSpPr>
                  <a:spLocks/>
                </p:cNvSpPr>
                <p:nvPr/>
              </p:nvSpPr>
              <p:spPr bwMode="auto">
                <a:xfrm>
                  <a:off x="1440" y="2736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3" name="Arc 31"/>
                <p:cNvSpPr>
                  <a:spLocks/>
                </p:cNvSpPr>
                <p:nvPr/>
              </p:nvSpPr>
              <p:spPr bwMode="auto">
                <a:xfrm>
                  <a:off x="1440" y="2784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4" name="Arc 32"/>
                <p:cNvSpPr>
                  <a:spLocks/>
                </p:cNvSpPr>
                <p:nvPr/>
              </p:nvSpPr>
              <p:spPr bwMode="auto">
                <a:xfrm>
                  <a:off x="1440" y="2832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  <p:sp>
              <p:nvSpPr>
                <p:cNvPr id="253985" name="Arc 33"/>
                <p:cNvSpPr>
                  <a:spLocks/>
                </p:cNvSpPr>
                <p:nvPr/>
              </p:nvSpPr>
              <p:spPr bwMode="auto">
                <a:xfrm>
                  <a:off x="1440" y="2880"/>
                  <a:ext cx="336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17284 w 43200"/>
                    <a:gd name="T3" fmla="*/ 436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11334"/>
                        <a:pt x="7225" y="2486"/>
                        <a:pt x="17283" y="43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CC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sp>
            <p:nvSpPr>
              <p:cNvPr id="253986" name="Freeform 34"/>
              <p:cNvSpPr>
                <a:spLocks/>
              </p:cNvSpPr>
              <p:nvPr/>
            </p:nvSpPr>
            <p:spPr bwMode="auto">
              <a:xfrm>
                <a:off x="4224" y="816"/>
                <a:ext cx="1200" cy="240"/>
              </a:xfrm>
              <a:custGeom>
                <a:avLst/>
                <a:gdLst>
                  <a:gd name="T0" fmla="*/ 0 w 1200"/>
                  <a:gd name="T1" fmla="*/ 240 h 240"/>
                  <a:gd name="T2" fmla="*/ 0 w 1200"/>
                  <a:gd name="T3" fmla="*/ 0 h 240"/>
                  <a:gd name="T4" fmla="*/ 1200 w 1200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87" name="Line 35"/>
              <p:cNvSpPr>
                <a:spLocks noChangeShapeType="1"/>
              </p:cNvSpPr>
              <p:nvPr/>
            </p:nvSpPr>
            <p:spPr bwMode="auto">
              <a:xfrm>
                <a:off x="4992" y="9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88" name="Text Box 36"/>
              <p:cNvSpPr txBox="1">
                <a:spLocks noChangeArrowheads="1"/>
              </p:cNvSpPr>
              <p:nvPr/>
            </p:nvSpPr>
            <p:spPr bwMode="auto">
              <a:xfrm>
                <a:off x="4917" y="1248"/>
                <a:ext cx="2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6600"/>
                    </a:solidFill>
                  </a:rPr>
                  <a:t>C</a:t>
                </a:r>
              </a:p>
            </p:txBody>
          </p:sp>
          <p:sp>
            <p:nvSpPr>
              <p:cNvPr id="253989" name="Text Box 37"/>
              <p:cNvSpPr txBox="1">
                <a:spLocks noChangeArrowheads="1"/>
              </p:cNvSpPr>
              <p:nvPr/>
            </p:nvSpPr>
            <p:spPr bwMode="auto">
              <a:xfrm>
                <a:off x="3979" y="1632"/>
                <a:ext cx="3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A, B</a:t>
                </a:r>
              </a:p>
            </p:txBody>
          </p:sp>
          <p:sp>
            <p:nvSpPr>
              <p:cNvPr id="253990" name="Line 38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91" name="Line 39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253992" name="Rectangle 40"/>
              <p:cNvSpPr>
                <a:spLocks noChangeArrowheads="1"/>
              </p:cNvSpPr>
              <p:nvPr/>
            </p:nvSpPr>
            <p:spPr bwMode="auto">
              <a:xfrm>
                <a:off x="4752" y="720"/>
                <a:ext cx="528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3993" name="Freeform 41"/>
              <p:cNvSpPr>
                <a:spLocks/>
              </p:cNvSpPr>
              <p:nvPr/>
            </p:nvSpPr>
            <p:spPr bwMode="auto">
              <a:xfrm>
                <a:off x="4800" y="576"/>
                <a:ext cx="432" cy="384"/>
              </a:xfrm>
              <a:custGeom>
                <a:avLst/>
                <a:gdLst>
                  <a:gd name="T0" fmla="*/ 0 w 432"/>
                  <a:gd name="T1" fmla="*/ 0 h 384"/>
                  <a:gd name="T2" fmla="*/ 240 w 432"/>
                  <a:gd name="T3" fmla="*/ 192 h 384"/>
                  <a:gd name="T4" fmla="*/ 96 w 432"/>
                  <a:gd name="T5" fmla="*/ 192 h 384"/>
                  <a:gd name="T6" fmla="*/ 432 w 432"/>
                  <a:gd name="T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384">
                    <a:moveTo>
                      <a:pt x="0" y="0"/>
                    </a:moveTo>
                    <a:lnTo>
                      <a:pt x="240" y="192"/>
                    </a:lnTo>
                    <a:lnTo>
                      <a:pt x="96" y="192"/>
                    </a:lnTo>
                    <a:lnTo>
                      <a:pt x="432" y="3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4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3200400" y="0"/>
            <a:ext cx="625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Selectivity and Yield (Chapter 6)</a:t>
            </a:r>
          </a:p>
        </p:txBody>
      </p:sp>
      <p:grpSp>
        <p:nvGrpSpPr>
          <p:cNvPr id="254979" name="Group 3"/>
          <p:cNvGrpSpPr>
            <a:grpSpLocks/>
          </p:cNvGrpSpPr>
          <p:nvPr/>
        </p:nvGrpSpPr>
        <p:grpSpPr bwMode="auto">
          <a:xfrm>
            <a:off x="2081214" y="762000"/>
            <a:ext cx="7764463" cy="1955800"/>
            <a:chOff x="351" y="480"/>
            <a:chExt cx="4891" cy="1232"/>
          </a:xfrm>
        </p:grpSpPr>
        <p:graphicFrame>
          <p:nvGraphicFramePr>
            <p:cNvPr id="254980" name="Object 4"/>
            <p:cNvGraphicFramePr>
              <a:graphicFrameLocks noChangeAspect="1"/>
            </p:cNvGraphicFramePr>
            <p:nvPr/>
          </p:nvGraphicFramePr>
          <p:xfrm>
            <a:off x="2325" y="1200"/>
            <a:ext cx="56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" y="1200"/>
                          <a:ext cx="560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4981" name="Group 5"/>
            <p:cNvGrpSpPr>
              <a:grpSpLocks/>
            </p:cNvGrpSpPr>
            <p:nvPr/>
          </p:nvGrpSpPr>
          <p:grpSpPr bwMode="auto">
            <a:xfrm>
              <a:off x="351" y="480"/>
              <a:ext cx="4891" cy="1232"/>
              <a:chOff x="351" y="480"/>
              <a:chExt cx="4891" cy="1232"/>
            </a:xfrm>
          </p:grpSpPr>
          <p:sp>
            <p:nvSpPr>
              <p:cNvPr id="254982" name="Text Box 6"/>
              <p:cNvSpPr txBox="1">
                <a:spLocks noChangeArrowheads="1"/>
              </p:cNvSpPr>
              <p:nvPr/>
            </p:nvSpPr>
            <p:spPr bwMode="auto">
              <a:xfrm>
                <a:off x="1872" y="480"/>
                <a:ext cx="29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 u="sng"/>
                  <a:t>Instantaneous		Global</a:t>
                </a:r>
              </a:p>
            </p:txBody>
          </p:sp>
          <p:graphicFrame>
            <p:nvGraphicFramePr>
              <p:cNvPr id="254983" name="Object 7"/>
              <p:cNvGraphicFramePr>
                <a:graphicFrameLocks noChangeAspect="1"/>
              </p:cNvGraphicFramePr>
              <p:nvPr/>
            </p:nvGraphicFramePr>
            <p:xfrm>
              <a:off x="2304" y="720"/>
              <a:ext cx="550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1" name="Equation" r:id="rId5" imgW="660240" imgH="431640" progId="Equation.3">
                      <p:embed/>
                    </p:oleObj>
                  </mc:Choice>
                  <mc:Fallback>
                    <p:oleObj name="Equation" r:id="rId5" imgW="6602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720"/>
                            <a:ext cx="550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4984" name="Object 8"/>
              <p:cNvGraphicFramePr>
                <a:graphicFrameLocks noChangeAspect="1"/>
              </p:cNvGraphicFramePr>
              <p:nvPr/>
            </p:nvGraphicFramePr>
            <p:xfrm>
              <a:off x="4178" y="720"/>
              <a:ext cx="582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2" name="Equation" r:id="rId7" imgW="698400" imgH="431640" progId="Equation.3">
                      <p:embed/>
                    </p:oleObj>
                  </mc:Choice>
                  <mc:Fallback>
                    <p:oleObj name="Equation" r:id="rId7" imgW="69840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8" y="720"/>
                            <a:ext cx="582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4985" name="Object 9"/>
              <p:cNvGraphicFramePr>
                <a:graphicFrameLocks noChangeAspect="1"/>
              </p:cNvGraphicFramePr>
              <p:nvPr/>
            </p:nvGraphicFramePr>
            <p:xfrm>
              <a:off x="3792" y="1248"/>
              <a:ext cx="1450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3" name="Equation" r:id="rId9" imgW="1739880" imgH="431640" progId="Equation.3">
                      <p:embed/>
                    </p:oleObj>
                  </mc:Choice>
                  <mc:Fallback>
                    <p:oleObj name="Equation" r:id="rId9" imgW="173988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1248"/>
                            <a:ext cx="1450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66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4986" name="Rectangle 10"/>
              <p:cNvSpPr>
                <a:spLocks noChangeArrowheads="1"/>
              </p:cNvSpPr>
              <p:nvPr/>
            </p:nvSpPr>
            <p:spPr bwMode="auto">
              <a:xfrm>
                <a:off x="351" y="816"/>
                <a:ext cx="946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i="1">
                    <a:solidFill>
                      <a:schemeClr val="accent2"/>
                    </a:solidFill>
                  </a:rPr>
                  <a:t>Selectivity</a:t>
                </a:r>
              </a:p>
              <a:p>
                <a:endParaRPr lang="en-US" sz="2400" b="1" i="1">
                  <a:solidFill>
                    <a:schemeClr val="accent2"/>
                  </a:solidFill>
                </a:endParaRPr>
              </a:p>
              <a:p>
                <a:r>
                  <a:rPr lang="en-US" sz="2400" b="1" i="1">
                    <a:solidFill>
                      <a:schemeClr val="accent2"/>
                    </a:solidFill>
                  </a:rPr>
                  <a:t>Yield</a:t>
                </a:r>
              </a:p>
            </p:txBody>
          </p:sp>
        </p:grpSp>
      </p:grp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2108201" y="2819402"/>
            <a:ext cx="5737225" cy="1643063"/>
            <a:chOff x="368" y="1776"/>
            <a:chExt cx="3614" cy="1035"/>
          </a:xfrm>
        </p:grpSpPr>
        <p:sp>
          <p:nvSpPr>
            <p:cNvPr id="254988" name="Text Box 12"/>
            <p:cNvSpPr txBox="1">
              <a:spLocks noChangeArrowheads="1"/>
            </p:cNvSpPr>
            <p:nvPr/>
          </p:nvSpPr>
          <p:spPr bwMode="auto">
            <a:xfrm>
              <a:off x="368" y="1776"/>
              <a:ext cx="2707" cy="1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 i="1" u="sng"/>
                <a:t>Example</a:t>
              </a:r>
              <a:endParaRPr lang="en-US" sz="2400"/>
            </a:p>
            <a:p>
              <a:pPr>
                <a:lnSpc>
                  <a:spcPct val="140000"/>
                </a:lnSpc>
              </a:pPr>
              <a:r>
                <a:rPr lang="en-US" sz="2400"/>
                <a:t>Desired Reaction:	 A + B </a:t>
              </a:r>
              <a:r>
                <a:rPr lang="en-US" sz="2400">
                  <a:sym typeface="Symbol" panose="05050102010706020507" pitchFamily="18" charset="2"/>
                </a:rPr>
                <a:t> D</a:t>
              </a:r>
              <a:endParaRPr lang="en-US" sz="2400"/>
            </a:p>
            <a:p>
              <a:pPr>
                <a:lnSpc>
                  <a:spcPct val="140000"/>
                </a:lnSpc>
              </a:pPr>
              <a:r>
                <a:rPr lang="en-US" sz="2400"/>
                <a:t>Undesired Reaction:	 A + B </a:t>
              </a:r>
              <a:r>
                <a:rPr lang="en-US" sz="2400">
                  <a:sym typeface="Symbol" panose="05050102010706020507" pitchFamily="18" charset="2"/>
                </a:rPr>
                <a:t> U</a:t>
              </a:r>
            </a:p>
          </p:txBody>
        </p:sp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264" y="2208"/>
            <a:ext cx="6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" name="Equation" r:id="rId11" imgW="838080" imgH="228600" progId="Equation.3">
                    <p:embed/>
                  </p:oleObj>
                </mc:Choice>
                <mc:Fallback>
                  <p:oleObj name="Equation" r:id="rId11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208"/>
                          <a:ext cx="6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90" name="Object 14"/>
            <p:cNvGraphicFramePr>
              <a:graphicFrameLocks noChangeAspect="1"/>
            </p:cNvGraphicFramePr>
            <p:nvPr/>
          </p:nvGraphicFramePr>
          <p:xfrm>
            <a:off x="3264" y="2496"/>
            <a:ext cx="71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" name="Equation" r:id="rId13" imgW="863280" imgH="241200" progId="Equation.3">
                    <p:embed/>
                  </p:oleObj>
                </mc:Choice>
                <mc:Fallback>
                  <p:oleObj name="Equation" r:id="rId13" imgW="863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96"/>
                          <a:ext cx="71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4991" name="Object 15"/>
          <p:cNvGraphicFramePr>
            <a:graphicFrameLocks noChangeAspect="1"/>
          </p:cNvGraphicFramePr>
          <p:nvPr/>
        </p:nvGraphicFramePr>
        <p:xfrm>
          <a:off x="2057400" y="5257800"/>
          <a:ext cx="23002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5" imgW="1739880" imgH="457200" progId="Equation.3">
                  <p:embed/>
                </p:oleObj>
              </mc:Choice>
              <mc:Fallback>
                <p:oleObj name="Equation" r:id="rId1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57800"/>
                        <a:ext cx="23002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2" name="Line 16"/>
          <p:cNvSpPr>
            <a:spLocks noChangeShapeType="1"/>
          </p:cNvSpPr>
          <p:nvPr/>
        </p:nvSpPr>
        <p:spPr bwMode="auto">
          <a:xfrm flipV="1">
            <a:off x="4495800" y="4495800"/>
            <a:ext cx="3048000" cy="2057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1524000" y="274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4876800" y="5670551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We can use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a semi-batch reactor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to maximize selectivity</a:t>
            </a:r>
          </a:p>
        </p:txBody>
      </p:sp>
      <p:sp>
        <p:nvSpPr>
          <p:cNvPr id="254995" name="AutoShape 19"/>
          <p:cNvSpPr>
            <a:spLocks noChangeArrowheads="1"/>
          </p:cNvSpPr>
          <p:nvPr/>
        </p:nvSpPr>
        <p:spPr bwMode="auto">
          <a:xfrm>
            <a:off x="8915400" y="4953000"/>
            <a:ext cx="1295400" cy="1066800"/>
          </a:xfrm>
          <a:prstGeom prst="can">
            <a:avLst>
              <a:gd name="adj" fmla="val 45611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8991601" y="3429001"/>
            <a:ext cx="498475" cy="507539"/>
            <a:chOff x="1008" y="1248"/>
            <a:chExt cx="388" cy="826"/>
          </a:xfrm>
        </p:grpSpPr>
        <p:sp>
          <p:nvSpPr>
            <p:cNvPr id="254997" name="Rectangle 21"/>
            <p:cNvSpPr>
              <a:spLocks noChangeArrowheads="1"/>
            </p:cNvSpPr>
            <p:nvPr/>
          </p:nvSpPr>
          <p:spPr bwMode="auto">
            <a:xfrm>
              <a:off x="1008" y="1248"/>
              <a:ext cx="48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4998" name="Oval 22"/>
            <p:cNvSpPr>
              <a:spLocks noChangeArrowheads="1"/>
            </p:cNvSpPr>
            <p:nvPr/>
          </p:nvSpPr>
          <p:spPr bwMode="auto">
            <a:xfrm>
              <a:off x="1008" y="172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4999" name="Oval 23"/>
            <p:cNvSpPr>
              <a:spLocks noChangeArrowheads="1"/>
            </p:cNvSpPr>
            <p:nvPr/>
          </p:nvSpPr>
          <p:spPr bwMode="auto">
            <a:xfrm>
              <a:off x="1008" y="187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5000" name="Text Box 24"/>
            <p:cNvSpPr txBox="1">
              <a:spLocks noChangeArrowheads="1"/>
            </p:cNvSpPr>
            <p:nvPr/>
          </p:nvSpPr>
          <p:spPr bwMode="auto">
            <a:xfrm>
              <a:off x="1118" y="1323"/>
              <a:ext cx="27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B</a:t>
              </a:r>
              <a:endParaRPr lang="en-US" sz="2400"/>
            </a:p>
          </p:txBody>
        </p:sp>
      </p:grpSp>
      <p:sp>
        <p:nvSpPr>
          <p:cNvPr id="255001" name="AutoShape 25"/>
          <p:cNvSpPr>
            <a:spLocks noChangeArrowheads="1"/>
          </p:cNvSpPr>
          <p:nvPr/>
        </p:nvSpPr>
        <p:spPr bwMode="auto">
          <a:xfrm>
            <a:off x="8915400" y="4572000"/>
            <a:ext cx="1295400" cy="1447800"/>
          </a:xfrm>
          <a:prstGeom prst="can">
            <a:avLst>
              <a:gd name="adj" fmla="val 5097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5002" name="AutoShape 26"/>
          <p:cNvSpPr>
            <a:spLocks noChangeArrowheads="1"/>
          </p:cNvSpPr>
          <p:nvPr/>
        </p:nvSpPr>
        <p:spPr bwMode="auto">
          <a:xfrm>
            <a:off x="8915400" y="4114800"/>
            <a:ext cx="1295400" cy="1905000"/>
          </a:xfrm>
          <a:prstGeom prst="can">
            <a:avLst>
              <a:gd name="adj" fmla="val 67075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IQ" sz="2400"/>
          </a:p>
        </p:txBody>
      </p:sp>
      <p:grpSp>
        <p:nvGrpSpPr>
          <p:cNvPr id="255003" name="Group 27"/>
          <p:cNvGrpSpPr>
            <a:grpSpLocks/>
          </p:cNvGrpSpPr>
          <p:nvPr/>
        </p:nvGrpSpPr>
        <p:grpSpPr bwMode="auto">
          <a:xfrm>
            <a:off x="8915400" y="3657601"/>
            <a:ext cx="1295400" cy="2397125"/>
            <a:chOff x="912" y="1392"/>
            <a:chExt cx="1008" cy="1920"/>
          </a:xfrm>
        </p:grpSpPr>
        <p:grpSp>
          <p:nvGrpSpPr>
            <p:cNvPr id="255004" name="Group 28"/>
            <p:cNvGrpSpPr>
              <a:grpSpLocks/>
            </p:cNvGrpSpPr>
            <p:nvPr/>
          </p:nvGrpSpPr>
          <p:grpSpPr bwMode="auto">
            <a:xfrm rot="1384424">
              <a:off x="1344" y="1392"/>
              <a:ext cx="480" cy="1344"/>
              <a:chOff x="3360" y="1776"/>
              <a:chExt cx="480" cy="960"/>
            </a:xfrm>
          </p:grpSpPr>
          <p:sp>
            <p:nvSpPr>
              <p:cNvPr id="255005" name="Oval 29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5006" name="Oval 30"/>
              <p:cNvSpPr>
                <a:spLocks noChangeArrowheads="1"/>
              </p:cNvSpPr>
              <p:nvPr/>
            </p:nvSpPr>
            <p:spPr bwMode="auto">
              <a:xfrm>
                <a:off x="3600" y="2640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5007" name="Line 31"/>
              <p:cNvSpPr>
                <a:spLocks noChangeShapeType="1"/>
              </p:cNvSpPr>
              <p:nvPr/>
            </p:nvSpPr>
            <p:spPr bwMode="auto">
              <a:xfrm>
                <a:off x="3600" y="1776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255008" name="AutoShape 32"/>
            <p:cNvSpPr>
              <a:spLocks noChangeArrowheads="1"/>
            </p:cNvSpPr>
            <p:nvPr/>
          </p:nvSpPr>
          <p:spPr bwMode="auto">
            <a:xfrm>
              <a:off x="912" y="1680"/>
              <a:ext cx="1008" cy="163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9482999" y="5486401"/>
            <a:ext cx="3706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89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057400" y="914401"/>
            <a:ext cx="8229600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Reactant that starts in the reactor is always the limiting reactant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905001" y="2133600"/>
            <a:ext cx="852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There are 3 forms of General Mole Balance Equations for Semi-Batch Reactors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GMBE expressed on a molar basis</a:t>
            </a:r>
          </a:p>
          <a:p>
            <a:pPr>
              <a:buFontTx/>
              <a:buChar char="•"/>
            </a:pPr>
            <a:r>
              <a:rPr lang="en-US" sz="2400"/>
              <a:t> GMBE expressed on a concentration basis</a:t>
            </a:r>
          </a:p>
          <a:p>
            <a:pPr>
              <a:buFontTx/>
              <a:buChar char="•"/>
            </a:pPr>
            <a:r>
              <a:rPr lang="en-US" sz="2400"/>
              <a:t> GMBE expressed on a conversion basis</a:t>
            </a:r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1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9220200" y="3581401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7028" name="Group 4"/>
          <p:cNvGrpSpPr>
            <a:grpSpLocks/>
          </p:cNvGrpSpPr>
          <p:nvPr/>
        </p:nvGrpSpPr>
        <p:grpSpPr bwMode="auto">
          <a:xfrm rot="1384424">
            <a:off x="9788525" y="2560639"/>
            <a:ext cx="482600" cy="1709737"/>
            <a:chOff x="3360" y="1776"/>
            <a:chExt cx="480" cy="960"/>
          </a:xfrm>
        </p:grpSpPr>
        <p:sp>
          <p:nvSpPr>
            <p:cNvPr id="257029" name="Oval 5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30" name="Oval 6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9220200" y="3114675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9448800" y="2438400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1828801" y="914400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6600"/>
                </a:solidFill>
              </a:rPr>
              <a:t>1. GMBE on a molar basis</a:t>
            </a: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1905000" y="1676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7036" name="Object 12"/>
          <p:cNvGraphicFramePr>
            <a:graphicFrameLocks noChangeAspect="1"/>
          </p:cNvGraphicFramePr>
          <p:nvPr/>
        </p:nvGraphicFramePr>
        <p:xfrm>
          <a:off x="2209801" y="27432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743201"/>
                        <a:ext cx="2841625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7" name="Object 13"/>
          <p:cNvGraphicFramePr>
            <a:graphicFrameLocks noChangeAspect="1"/>
          </p:cNvGraphicFramePr>
          <p:nvPr/>
        </p:nvGraphicFramePr>
        <p:xfrm>
          <a:off x="2286000" y="4724401"/>
          <a:ext cx="3176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5" imgW="1447560" imgH="393480" progId="Equation.3">
                  <p:embed/>
                </p:oleObj>
              </mc:Choice>
              <mc:Fallback>
                <p:oleObj name="Equation" r:id="rId5" imgW="1447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24401"/>
                        <a:ext cx="3176588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9630760" y="24384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8686800" y="2438401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9490075" y="3068638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2130812" y="2286001"/>
            <a:ext cx="1837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For Species A</a:t>
            </a:r>
            <a:endParaRPr lang="en-US" sz="2400"/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2286000" y="4191000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For Species B</a:t>
            </a:r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83820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7044" name="Group 20"/>
          <p:cNvGrpSpPr>
            <a:grpSpLocks/>
          </p:cNvGrpSpPr>
          <p:nvPr/>
        </p:nvGrpSpPr>
        <p:grpSpPr bwMode="auto">
          <a:xfrm>
            <a:off x="3733800" y="2133601"/>
            <a:ext cx="4724400" cy="3808413"/>
            <a:chOff x="1392" y="1344"/>
            <a:chExt cx="2976" cy="2399"/>
          </a:xfrm>
        </p:grpSpPr>
        <p:sp>
          <p:nvSpPr>
            <p:cNvPr id="257045" name="Line 21"/>
            <p:cNvSpPr>
              <a:spLocks noChangeShapeType="1"/>
            </p:cNvSpPr>
            <p:nvPr/>
          </p:nvSpPr>
          <p:spPr bwMode="auto">
            <a:xfrm>
              <a:off x="2688" y="1344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7046" name="Text Box 22"/>
            <p:cNvSpPr txBox="1">
              <a:spLocks noChangeArrowheads="1"/>
            </p:cNvSpPr>
            <p:nvPr/>
          </p:nvSpPr>
          <p:spPr bwMode="auto">
            <a:xfrm>
              <a:off x="2832" y="1728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6600"/>
                  </a:solidFill>
                </a:rPr>
                <a:t>Constant Density Systems</a:t>
              </a:r>
            </a:p>
          </p:txBody>
        </p:sp>
        <p:graphicFrame>
          <p:nvGraphicFramePr>
            <p:cNvPr id="257047" name="Object 23"/>
            <p:cNvGraphicFramePr>
              <a:graphicFrameLocks noChangeAspect="1"/>
            </p:cNvGraphicFramePr>
            <p:nvPr/>
          </p:nvGraphicFramePr>
          <p:xfrm>
            <a:off x="3072" y="2496"/>
            <a:ext cx="1069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496"/>
                          <a:ext cx="1069" cy="31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7048" name="Group 24"/>
            <p:cNvGrpSpPr>
              <a:grpSpLocks/>
            </p:cNvGrpSpPr>
            <p:nvPr/>
          </p:nvGrpSpPr>
          <p:grpSpPr bwMode="auto">
            <a:xfrm>
              <a:off x="1392" y="1536"/>
              <a:ext cx="2261" cy="2207"/>
              <a:chOff x="1392" y="1536"/>
              <a:chExt cx="2261" cy="2207"/>
            </a:xfrm>
          </p:grpSpPr>
          <p:sp>
            <p:nvSpPr>
              <p:cNvPr id="257049" name="Oval 25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40" cy="384"/>
              </a:xfrm>
              <a:prstGeom prst="ellips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0" name="Oval 26"/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240" cy="384"/>
              </a:xfrm>
              <a:prstGeom prst="ellips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1" name="Arc 27"/>
              <p:cNvSpPr>
                <a:spLocks/>
              </p:cNvSpPr>
              <p:nvPr/>
            </p:nvSpPr>
            <p:spPr bwMode="auto">
              <a:xfrm rot="-1880289">
                <a:off x="1680" y="1536"/>
                <a:ext cx="129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257052" name="Arc 28"/>
              <p:cNvSpPr>
                <a:spLocks/>
              </p:cNvSpPr>
              <p:nvPr/>
            </p:nvSpPr>
            <p:spPr bwMode="auto">
              <a:xfrm rot="350294" flipV="1">
                <a:off x="1889" y="2742"/>
                <a:ext cx="1764" cy="1001"/>
              </a:xfrm>
              <a:custGeom>
                <a:avLst/>
                <a:gdLst>
                  <a:gd name="G0" fmla="+- 16079 0 0"/>
                  <a:gd name="G1" fmla="+- 21600 0 0"/>
                  <a:gd name="G2" fmla="+- 21600 0 0"/>
                  <a:gd name="T0" fmla="*/ 0 w 37679"/>
                  <a:gd name="T1" fmla="*/ 7177 h 25197"/>
                  <a:gd name="T2" fmla="*/ 37377 w 37679"/>
                  <a:gd name="T3" fmla="*/ 25197 h 25197"/>
                  <a:gd name="T4" fmla="*/ 16079 w 37679"/>
                  <a:gd name="T5" fmla="*/ 21600 h 2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79" h="25197" fill="none" extrusionOk="0">
                    <a:moveTo>
                      <a:pt x="-1" y="7176"/>
                    </a:moveTo>
                    <a:cubicBezTo>
                      <a:pt x="4097" y="2609"/>
                      <a:pt x="9943" y="0"/>
                      <a:pt x="16079" y="0"/>
                    </a:cubicBezTo>
                    <a:cubicBezTo>
                      <a:pt x="28008" y="0"/>
                      <a:pt x="37679" y="9670"/>
                      <a:pt x="37679" y="21600"/>
                    </a:cubicBezTo>
                    <a:cubicBezTo>
                      <a:pt x="37679" y="22805"/>
                      <a:pt x="37578" y="24008"/>
                      <a:pt x="37377" y="25197"/>
                    </a:cubicBezTo>
                  </a:path>
                  <a:path w="37679" h="25197" stroke="0" extrusionOk="0">
                    <a:moveTo>
                      <a:pt x="-1" y="7176"/>
                    </a:moveTo>
                    <a:cubicBezTo>
                      <a:pt x="4097" y="2609"/>
                      <a:pt x="9943" y="0"/>
                      <a:pt x="16079" y="0"/>
                    </a:cubicBezTo>
                    <a:cubicBezTo>
                      <a:pt x="28008" y="0"/>
                      <a:pt x="37679" y="9670"/>
                      <a:pt x="37679" y="21600"/>
                    </a:cubicBezTo>
                    <a:cubicBezTo>
                      <a:pt x="37679" y="22805"/>
                      <a:pt x="37578" y="24008"/>
                      <a:pt x="37377" y="25197"/>
                    </a:cubicBezTo>
                    <a:lnTo>
                      <a:pt x="16079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257053" name="Line 29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8839200" y="5257800"/>
            <a:ext cx="13716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5486400" y="3733800"/>
            <a:ext cx="2286000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1981200" y="5867400"/>
            <a:ext cx="3124200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- GMBE</a:t>
            </a:r>
          </a:p>
        </p:txBody>
      </p:sp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9144000" y="1914526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8055" name="Group 7"/>
          <p:cNvGrpSpPr>
            <a:grpSpLocks/>
          </p:cNvGrpSpPr>
          <p:nvPr/>
        </p:nvGrpSpPr>
        <p:grpSpPr bwMode="auto">
          <a:xfrm rot="1384424">
            <a:off x="9712325" y="893764"/>
            <a:ext cx="482600" cy="1709737"/>
            <a:chOff x="3360" y="1776"/>
            <a:chExt cx="480" cy="960"/>
          </a:xfrm>
        </p:grpSpPr>
        <p:sp>
          <p:nvSpPr>
            <p:cNvPr id="258056" name="Oval 8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8057" name="Oval 9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8058" name="Line 10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9144000" y="1447800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9372600" y="771525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3326279" y="635000"/>
            <a:ext cx="33332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6600"/>
                </a:solidFill>
              </a:rPr>
              <a:t>2. GMBE on a concentration Basis</a:t>
            </a:r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1676400" y="12192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8063" name="Object 15"/>
          <p:cNvGraphicFramePr>
            <a:graphicFrameLocks noChangeAspect="1"/>
          </p:cNvGraphicFramePr>
          <p:nvPr/>
        </p:nvGraphicFramePr>
        <p:xfrm>
          <a:off x="1828801" y="20574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057401"/>
                        <a:ext cx="2841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4" name="Object 16"/>
          <p:cNvGraphicFramePr>
            <a:graphicFrameLocks noChangeAspect="1"/>
          </p:cNvGraphicFramePr>
          <p:nvPr/>
        </p:nvGraphicFramePr>
        <p:xfrm>
          <a:off x="1905000" y="5029201"/>
          <a:ext cx="3176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5" imgW="1447560" imgH="393480" progId="Equation.3">
                  <p:embed/>
                </p:oleObj>
              </mc:Choice>
              <mc:Fallback>
                <p:oleObj name="Equation" r:id="rId5" imgW="1447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1"/>
                        <a:ext cx="31765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9554560" y="771526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8610600" y="771526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8067" name="Line 19"/>
          <p:cNvSpPr>
            <a:spLocks noChangeShapeType="1"/>
          </p:cNvSpPr>
          <p:nvPr/>
        </p:nvSpPr>
        <p:spPr bwMode="auto">
          <a:xfrm>
            <a:off x="9413875" y="1401763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1902212" y="1676401"/>
            <a:ext cx="1837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A50021"/>
                </a:solidFill>
              </a:rPr>
              <a:t>For Species A</a:t>
            </a:r>
            <a:endParaRPr lang="en-US" sz="2400"/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2105207" y="4572001"/>
            <a:ext cx="2909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accent2"/>
                </a:solidFill>
              </a:rPr>
              <a:t>Similarly for Species B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258070" name="Line 22"/>
          <p:cNvSpPr>
            <a:spLocks noChangeShapeType="1"/>
          </p:cNvSpPr>
          <p:nvPr/>
        </p:nvSpPr>
        <p:spPr bwMode="auto">
          <a:xfrm>
            <a:off x="8305800" y="847726"/>
            <a:ext cx="0" cy="601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8071" name="Line 23"/>
          <p:cNvSpPr>
            <a:spLocks noChangeShapeType="1"/>
          </p:cNvSpPr>
          <p:nvPr/>
        </p:nvSpPr>
        <p:spPr bwMode="auto">
          <a:xfrm flipV="1">
            <a:off x="8305800" y="3803650"/>
            <a:ext cx="22860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8072" name="Object 24"/>
          <p:cNvGraphicFramePr>
            <a:graphicFrameLocks noChangeAspect="1"/>
          </p:cNvGraphicFramePr>
          <p:nvPr/>
        </p:nvGraphicFramePr>
        <p:xfrm>
          <a:off x="5969000" y="2133600"/>
          <a:ext cx="1728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7" imgW="787320" imgH="215640" progId="Equation.3">
                  <p:embed/>
                </p:oleObj>
              </mc:Choice>
              <mc:Fallback>
                <p:oleObj name="Equation" r:id="rId7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133600"/>
                        <a:ext cx="172878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73" name="Object 25"/>
          <p:cNvGraphicFramePr>
            <a:graphicFrameLocks noChangeAspect="1"/>
          </p:cNvGraphicFramePr>
          <p:nvPr/>
        </p:nvGraphicFramePr>
        <p:xfrm>
          <a:off x="1905000" y="3810001"/>
          <a:ext cx="24399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9" imgW="1371600" imgH="393480" progId="Equation.3">
                  <p:embed/>
                </p:oleObj>
              </mc:Choice>
              <mc:Fallback>
                <p:oleObj name="Equation" r:id="rId9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1"/>
                        <a:ext cx="24399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074" name="Group 26"/>
          <p:cNvGrpSpPr>
            <a:grpSpLocks/>
          </p:cNvGrpSpPr>
          <p:nvPr/>
        </p:nvGrpSpPr>
        <p:grpSpPr bwMode="auto">
          <a:xfrm>
            <a:off x="4708525" y="3810001"/>
            <a:ext cx="2960688" cy="696913"/>
            <a:chOff x="2006" y="2400"/>
            <a:chExt cx="1865" cy="439"/>
          </a:xfrm>
        </p:grpSpPr>
        <p:graphicFrame>
          <p:nvGraphicFramePr>
            <p:cNvPr id="258075" name="Object 27"/>
            <p:cNvGraphicFramePr>
              <a:graphicFrameLocks noChangeAspect="1"/>
            </p:cNvGraphicFramePr>
            <p:nvPr/>
          </p:nvGraphicFramePr>
          <p:xfrm>
            <a:off x="2561" y="2400"/>
            <a:ext cx="1310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Equation" r:id="rId11" imgW="1168200" imgH="393480" progId="Equation.3">
                    <p:embed/>
                  </p:oleObj>
                </mc:Choice>
                <mc:Fallback>
                  <p:oleObj name="Equation" r:id="rId11" imgW="1168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" y="2400"/>
                          <a:ext cx="1310" cy="4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A5002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076" name="Text Box 28"/>
            <p:cNvSpPr txBox="1">
              <a:spLocks noChangeArrowheads="1"/>
            </p:cNvSpPr>
            <p:nvPr/>
          </p:nvSpPr>
          <p:spPr bwMode="auto">
            <a:xfrm>
              <a:off x="2006" y="2470"/>
              <a:ext cx="30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A50021"/>
                  </a:solidFill>
                  <a:sym typeface="Symbol" panose="05050102010706020507" pitchFamily="18" charset="2"/>
                </a:rPr>
                <a:t></a:t>
              </a:r>
              <a:endParaRPr lang="en-US" sz="2400">
                <a:solidFill>
                  <a:srgbClr val="A50021"/>
                </a:solidFill>
              </a:endParaRPr>
            </a:p>
          </p:txBody>
        </p:sp>
      </p:grpSp>
      <p:graphicFrame>
        <p:nvGraphicFramePr>
          <p:cNvPr id="258077" name="Object 29"/>
          <p:cNvGraphicFramePr>
            <a:graphicFrameLocks noChangeAspect="1"/>
          </p:cNvGraphicFramePr>
          <p:nvPr/>
        </p:nvGraphicFramePr>
        <p:xfrm>
          <a:off x="5867401" y="4953000"/>
          <a:ext cx="19796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13" imgW="901440" imgH="228600" progId="Equation.3">
                  <p:embed/>
                </p:oleObj>
              </mc:Choice>
              <mc:Fallback>
                <p:oleObj name="Equation" r:id="rId1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4953000"/>
                        <a:ext cx="1979613" cy="503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78" name="Object 30"/>
          <p:cNvGraphicFramePr>
            <a:graphicFrameLocks noChangeAspect="1"/>
          </p:cNvGraphicFramePr>
          <p:nvPr/>
        </p:nvGraphicFramePr>
        <p:xfrm>
          <a:off x="1905000" y="2895601"/>
          <a:ext cx="3886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15" imgW="2184120" imgH="393480" progId="Equation.3">
                  <p:embed/>
                </p:oleObj>
              </mc:Choice>
              <mc:Fallback>
                <p:oleObj name="Equation" r:id="rId1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3886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079" name="Group 31"/>
          <p:cNvGrpSpPr>
            <a:grpSpLocks/>
          </p:cNvGrpSpPr>
          <p:nvPr/>
        </p:nvGrpSpPr>
        <p:grpSpPr bwMode="auto">
          <a:xfrm>
            <a:off x="5181600" y="2743200"/>
            <a:ext cx="5486400" cy="3424238"/>
            <a:chOff x="2304" y="1728"/>
            <a:chExt cx="3456" cy="2157"/>
          </a:xfrm>
        </p:grpSpPr>
        <p:sp>
          <p:nvSpPr>
            <p:cNvPr id="258080" name="Oval 32"/>
            <p:cNvSpPr>
              <a:spLocks noChangeArrowheads="1"/>
            </p:cNvSpPr>
            <p:nvPr/>
          </p:nvSpPr>
          <p:spPr bwMode="auto">
            <a:xfrm>
              <a:off x="2304" y="1728"/>
              <a:ext cx="480" cy="576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pSp>
          <p:nvGrpSpPr>
            <p:cNvPr id="258081" name="Group 33"/>
            <p:cNvGrpSpPr>
              <a:grpSpLocks/>
            </p:cNvGrpSpPr>
            <p:nvPr/>
          </p:nvGrpSpPr>
          <p:grpSpPr bwMode="auto">
            <a:xfrm>
              <a:off x="4224" y="2736"/>
              <a:ext cx="1536" cy="1149"/>
              <a:chOff x="4224" y="2736"/>
              <a:chExt cx="1536" cy="1149"/>
            </a:xfrm>
          </p:grpSpPr>
          <p:sp>
            <p:nvSpPr>
              <p:cNvPr id="2580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736"/>
                <a:ext cx="1536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6600"/>
                    </a:solidFill>
                  </a:rPr>
                  <a:t>Constant Density Systems</a:t>
                </a:r>
              </a:p>
            </p:txBody>
          </p:sp>
          <p:graphicFrame>
            <p:nvGraphicFramePr>
              <p:cNvPr id="258083" name="Object 35"/>
              <p:cNvGraphicFramePr>
                <a:graphicFrameLocks noChangeAspect="1"/>
              </p:cNvGraphicFramePr>
              <p:nvPr/>
            </p:nvGraphicFramePr>
            <p:xfrm>
              <a:off x="4660" y="3343"/>
              <a:ext cx="773" cy="5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81" name="Equation" r:id="rId17" imgW="558720" imgH="393480" progId="Equation.3">
                      <p:embed/>
                    </p:oleObj>
                  </mc:Choice>
                  <mc:Fallback>
                    <p:oleObj name="Equation" r:id="rId17" imgW="5587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0" y="3343"/>
                            <a:ext cx="773" cy="54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rgbClr val="0066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8084" name="Arc 36"/>
            <p:cNvSpPr>
              <a:spLocks/>
            </p:cNvSpPr>
            <p:nvPr/>
          </p:nvSpPr>
          <p:spPr bwMode="auto">
            <a:xfrm>
              <a:off x="2736" y="2064"/>
              <a:ext cx="2208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8085" name="Line 37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8086" name="Object 38"/>
          <p:cNvGraphicFramePr>
            <a:graphicFrameLocks noChangeAspect="1"/>
          </p:cNvGraphicFramePr>
          <p:nvPr/>
        </p:nvGraphicFramePr>
        <p:xfrm>
          <a:off x="2057401" y="5943601"/>
          <a:ext cx="29622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19" imgW="1663560" imgH="393480" progId="Equation.3">
                  <p:embed/>
                </p:oleObj>
              </mc:Choice>
              <mc:Fallback>
                <p:oleObj name="Equation" r:id="rId19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943601"/>
                        <a:ext cx="2962275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87" name="Object 39"/>
          <p:cNvGraphicFramePr>
            <a:graphicFrameLocks noChangeAspect="1"/>
          </p:cNvGraphicFramePr>
          <p:nvPr/>
        </p:nvGraphicFramePr>
        <p:xfrm>
          <a:off x="5943600" y="5562600"/>
          <a:ext cx="1728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21" imgW="787320" imgH="215640" progId="Equation.3">
                  <p:embed/>
                </p:oleObj>
              </mc:Choice>
              <mc:Fallback>
                <p:oleObj name="Equation" r:id="rId21" imgW="787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562600"/>
                        <a:ext cx="1728788" cy="471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9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Semi-Batch Reactors – GMBE</a:t>
            </a:r>
          </a:p>
        </p:txBody>
      </p:sp>
      <p:sp>
        <p:nvSpPr>
          <p:cNvPr id="259075" name="AutoShape 3"/>
          <p:cNvSpPr>
            <a:spLocks noChangeArrowheads="1"/>
          </p:cNvSpPr>
          <p:nvPr/>
        </p:nvSpPr>
        <p:spPr bwMode="auto">
          <a:xfrm>
            <a:off x="9144000" y="3200401"/>
            <a:ext cx="1200150" cy="1495425"/>
          </a:xfrm>
          <a:prstGeom prst="flowChartMagneticDisk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 rot="1384424">
            <a:off x="9712325" y="2179639"/>
            <a:ext cx="482600" cy="1709737"/>
            <a:chOff x="3360" y="1776"/>
            <a:chExt cx="480" cy="960"/>
          </a:xfrm>
        </p:grpSpPr>
        <p:sp>
          <p:nvSpPr>
            <p:cNvPr id="259077" name="Oval 5"/>
            <p:cNvSpPr>
              <a:spLocks noChangeArrowheads="1"/>
            </p:cNvSpPr>
            <p:nvPr/>
          </p:nvSpPr>
          <p:spPr bwMode="auto">
            <a:xfrm>
              <a:off x="336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9078" name="Oval 6"/>
            <p:cNvSpPr>
              <a:spLocks noChangeArrowheads="1"/>
            </p:cNvSpPr>
            <p:nvPr/>
          </p:nvSpPr>
          <p:spPr bwMode="auto">
            <a:xfrm>
              <a:off x="3600" y="2640"/>
              <a:ext cx="240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>
              <a:off x="3600" y="177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259080" name="AutoShape 8"/>
          <p:cNvSpPr>
            <a:spLocks noChangeArrowheads="1"/>
          </p:cNvSpPr>
          <p:nvPr/>
        </p:nvSpPr>
        <p:spPr bwMode="auto">
          <a:xfrm>
            <a:off x="9144000" y="2733675"/>
            <a:ext cx="1200150" cy="196215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9372600" y="2057400"/>
            <a:ext cx="762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473050" y="711200"/>
            <a:ext cx="3042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6600"/>
                </a:solidFill>
              </a:rPr>
              <a:t>3. GMBE on a conversion Basis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1981200" y="1295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Input - Output + Gen = Accu.</a:t>
            </a:r>
          </a:p>
        </p:txBody>
      </p:sp>
      <p:graphicFrame>
        <p:nvGraphicFramePr>
          <p:cNvPr id="259084" name="Object 12"/>
          <p:cNvGraphicFramePr>
            <a:graphicFrameLocks noChangeAspect="1"/>
          </p:cNvGraphicFramePr>
          <p:nvPr/>
        </p:nvGraphicFramePr>
        <p:xfrm>
          <a:off x="1828801" y="2057401"/>
          <a:ext cx="284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1295280" imgH="393480" progId="Equation.3">
                  <p:embed/>
                </p:oleObj>
              </mc:Choice>
              <mc:Fallback>
                <p:oleObj name="Equation" r:id="rId3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057401"/>
                        <a:ext cx="2841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9554560" y="20574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2400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8610600" y="2057401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</a:t>
            </a:r>
            <a:r>
              <a:rPr lang="en-US" sz="2400" i="1" baseline="-25000">
                <a:solidFill>
                  <a:schemeClr val="accent2"/>
                </a:solidFill>
              </a:rPr>
              <a:t>BO</a:t>
            </a:r>
          </a:p>
          <a:p>
            <a:r>
              <a:rPr lang="en-US" sz="2400" i="1">
                <a:solidFill>
                  <a:schemeClr val="accent2"/>
                </a:solidFill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</a:rPr>
              <a:t>O</a:t>
            </a:r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>
            <a:off x="9413875" y="2687638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>
            <a:off x="8305800" y="847726"/>
            <a:ext cx="0" cy="601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59089" name="Object 17"/>
          <p:cNvGraphicFramePr>
            <a:graphicFrameLocks noChangeAspect="1"/>
          </p:cNvGraphicFramePr>
          <p:nvPr/>
        </p:nvGraphicFramePr>
        <p:xfrm>
          <a:off x="5551488" y="2119313"/>
          <a:ext cx="25654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119313"/>
                        <a:ext cx="25654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0" name="Object 18"/>
          <p:cNvGraphicFramePr>
            <a:graphicFrameLocks noChangeAspect="1"/>
          </p:cNvGraphicFramePr>
          <p:nvPr/>
        </p:nvGraphicFramePr>
        <p:xfrm>
          <a:off x="1828801" y="3200401"/>
          <a:ext cx="32305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7" imgW="1815840" imgH="393480" progId="Equation.3">
                  <p:embed/>
                </p:oleObj>
              </mc:Choice>
              <mc:Fallback>
                <p:oleObj name="Equation" r:id="rId7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1"/>
                        <a:ext cx="32305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1" name="Object 19"/>
          <p:cNvGraphicFramePr>
            <a:graphicFrameLocks noChangeAspect="1"/>
          </p:cNvGraphicFramePr>
          <p:nvPr/>
        </p:nvGraphicFramePr>
        <p:xfrm>
          <a:off x="2514601" y="4267200"/>
          <a:ext cx="16049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9" imgW="901440" imgH="431640" progId="Equation.3">
                  <p:embed/>
                </p:oleObj>
              </mc:Choice>
              <mc:Fallback>
                <p:oleObj name="Equation" r:id="rId9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4267200"/>
                        <a:ext cx="1604963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92" name="Line 20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1905001" y="5791200"/>
            <a:ext cx="6035675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Defining conversion for reactant that is being added (in our case - B) is tricky and perhaps not meaningful.</a:t>
            </a:r>
          </a:p>
        </p:txBody>
      </p:sp>
    </p:spTree>
    <p:extLst>
      <p:ext uri="{BB962C8B-B14F-4D97-AF65-F5344CB8AC3E}">
        <p14:creationId xmlns:p14="http://schemas.microsoft.com/office/powerpoint/2010/main" val="42709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6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22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– Terminologies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736726" y="904875"/>
            <a:ext cx="89312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08138" indent="-16081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224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67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10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338"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5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7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69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413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Membrane</a:t>
            </a:r>
            <a:r>
              <a:rPr lang="en-US"/>
              <a:t>: 	A material that allows selective permeation (or passing through) of certain molecules (species).</a:t>
            </a:r>
          </a:p>
          <a:p>
            <a:endParaRPr lang="en-US"/>
          </a:p>
          <a:p>
            <a:r>
              <a:rPr lang="en-US" u="sng"/>
              <a:t>Permeate</a:t>
            </a:r>
            <a:r>
              <a:rPr lang="en-US"/>
              <a:t>: 	The part of the fluid stream that passes through the membrane.</a:t>
            </a:r>
          </a:p>
          <a:p>
            <a:endParaRPr lang="en-US"/>
          </a:p>
          <a:p>
            <a:r>
              <a:rPr lang="en-US" u="sng"/>
              <a:t>Retentate</a:t>
            </a:r>
            <a:r>
              <a:rPr lang="en-US"/>
              <a:t>: 	The part of the fluid stream that does not pass through the membrane.</a:t>
            </a:r>
          </a:p>
        </p:txBody>
      </p:sp>
      <p:sp>
        <p:nvSpPr>
          <p:cNvPr id="180229" name="Rectangle 5" descr="Wide upward diagonal"/>
          <p:cNvSpPr>
            <a:spLocks noChangeArrowheads="1"/>
          </p:cNvSpPr>
          <p:nvPr/>
        </p:nvSpPr>
        <p:spPr bwMode="auto">
          <a:xfrm>
            <a:off x="4724400" y="475932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0" name="Rectangle 6" descr="Wide upward diagonal"/>
          <p:cNvSpPr>
            <a:spLocks noChangeArrowheads="1"/>
          </p:cNvSpPr>
          <p:nvPr/>
        </p:nvSpPr>
        <p:spPr bwMode="auto">
          <a:xfrm>
            <a:off x="4724400" y="559752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4419600" y="5216525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3566766" y="4911726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Feed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6858000" y="5216525"/>
            <a:ext cx="17526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8672114" y="4953001"/>
            <a:ext cx="140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Retentate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V="1">
            <a:off x="5105400" y="4530725"/>
            <a:ext cx="0" cy="533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 flipV="1">
            <a:off x="7086600" y="45307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1524000" y="39624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4724400" y="4378325"/>
            <a:ext cx="2819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5105400" y="54451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7086600" y="5521325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 flipV="1">
            <a:off x="6019800" y="45307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6019800" y="5445125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7391400" y="4530725"/>
            <a:ext cx="1143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4" name="Line 20"/>
          <p:cNvSpPr>
            <a:spLocks noChangeShapeType="1"/>
          </p:cNvSpPr>
          <p:nvPr/>
        </p:nvSpPr>
        <p:spPr bwMode="auto">
          <a:xfrm>
            <a:off x="7239000" y="6054725"/>
            <a:ext cx="1371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8607456" y="43434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8667781" y="5826126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 flipH="1">
            <a:off x="2743200" y="4835525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H="1" flipV="1">
            <a:off x="2667000" y="5292725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1682967" y="4911726"/>
            <a:ext cx="1572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Membrane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3124201" y="6461126"/>
            <a:ext cx="670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Schematic representation of a membrane separation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101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0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84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61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99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63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7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33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5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63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Reactors – What and Why?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905001" y="1066801"/>
            <a:ext cx="85502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/>
              <a:t>Usually in a chemical process, the separation of wanted and unwanted species are carried out in a separation vessel downstream of a reactor.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Membrane reactor allows the separation and reaction processes to occur simultaneously and in a single-vessel.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Catalytic membrane reactor can be used to increase the yields of products from reactions that are thermodynamically limited, i.e. from reversible reactions.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Catalytic membrane reactors can be classified into two categories: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/>
              <a:t> Inert Membrane Reactor with Catalyst on Feed Side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/>
              <a:t> Catalytic Membrane Reactor</a:t>
            </a:r>
          </a:p>
        </p:txBody>
      </p:sp>
    </p:spTree>
    <p:extLst>
      <p:ext uri="{BB962C8B-B14F-4D97-AF65-F5344CB8AC3E}">
        <p14:creationId xmlns:p14="http://schemas.microsoft.com/office/powerpoint/2010/main" val="17776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0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41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11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8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Line 2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82275" name="Group 3"/>
          <p:cNvGrpSpPr>
            <a:grpSpLocks/>
          </p:cNvGrpSpPr>
          <p:nvPr/>
        </p:nvGrpSpPr>
        <p:grpSpPr bwMode="auto">
          <a:xfrm>
            <a:off x="3581400" y="1295400"/>
            <a:ext cx="4191000" cy="1295400"/>
            <a:chOff x="960" y="995"/>
            <a:chExt cx="3696" cy="1549"/>
          </a:xfrm>
        </p:grpSpPr>
        <p:sp>
          <p:nvSpPr>
            <p:cNvPr id="182276" name="AutoShape 4" descr="Wide upward diagonal"/>
            <p:cNvSpPr>
              <a:spLocks noChangeArrowheads="1"/>
            </p:cNvSpPr>
            <p:nvPr/>
          </p:nvSpPr>
          <p:spPr bwMode="auto">
            <a:xfrm>
              <a:off x="1104" y="1248"/>
              <a:ext cx="576" cy="1083"/>
            </a:xfrm>
            <a:custGeom>
              <a:avLst/>
              <a:gdLst>
                <a:gd name="G0" fmla="+- 2588 0 0"/>
                <a:gd name="G1" fmla="+- 21600 0 2588"/>
                <a:gd name="G2" fmla="+- 21600 0 258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88" y="10800"/>
                  </a:moveTo>
                  <a:cubicBezTo>
                    <a:pt x="2588" y="15335"/>
                    <a:pt x="6265" y="19012"/>
                    <a:pt x="10800" y="19012"/>
                  </a:cubicBezTo>
                  <a:cubicBezTo>
                    <a:pt x="15335" y="19012"/>
                    <a:pt x="19012" y="15335"/>
                    <a:pt x="19012" y="10800"/>
                  </a:cubicBezTo>
                  <a:cubicBezTo>
                    <a:pt x="19012" y="6265"/>
                    <a:pt x="15335" y="2588"/>
                    <a:pt x="10800" y="2588"/>
                  </a:cubicBezTo>
                  <a:cubicBezTo>
                    <a:pt x="6265" y="2588"/>
                    <a:pt x="2588" y="6265"/>
                    <a:pt x="2588" y="10800"/>
                  </a:cubicBezTo>
                  <a:close/>
                </a:path>
              </a:pathLst>
            </a:cu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7" name="Rectangle 5" descr="Wide upward diagonal"/>
            <p:cNvSpPr>
              <a:spLocks noChangeArrowheads="1"/>
            </p:cNvSpPr>
            <p:nvPr/>
          </p:nvSpPr>
          <p:spPr bwMode="auto">
            <a:xfrm>
              <a:off x="2400" y="1248"/>
              <a:ext cx="1296" cy="96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8" name="Rectangle 6" descr="Wide upward diagonal"/>
            <p:cNvSpPr>
              <a:spLocks noChangeArrowheads="1"/>
            </p:cNvSpPr>
            <p:nvPr/>
          </p:nvSpPr>
          <p:spPr bwMode="auto">
            <a:xfrm>
              <a:off x="2400" y="2256"/>
              <a:ext cx="1296" cy="86"/>
            </a:xfrm>
            <a:prstGeom prst="rect">
              <a:avLst/>
            </a:prstGeom>
            <a:pattFill prst="wdUpDiag">
              <a:fgClr>
                <a:srgbClr val="00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79" name="Rectangle 7" descr="Sphere"/>
            <p:cNvSpPr>
              <a:spLocks noChangeArrowheads="1"/>
            </p:cNvSpPr>
            <p:nvPr/>
          </p:nvSpPr>
          <p:spPr bwMode="auto">
            <a:xfrm>
              <a:off x="2400" y="1344"/>
              <a:ext cx="1296" cy="917"/>
            </a:xfrm>
            <a:prstGeom prst="rect">
              <a:avLst/>
            </a:prstGeom>
            <a:pattFill prst="sphere">
              <a:fgClr>
                <a:srgbClr val="FF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0" name="Oval 8" descr="Sphere"/>
            <p:cNvSpPr>
              <a:spLocks noChangeArrowheads="1"/>
            </p:cNvSpPr>
            <p:nvPr/>
          </p:nvSpPr>
          <p:spPr bwMode="auto">
            <a:xfrm>
              <a:off x="1173" y="1312"/>
              <a:ext cx="438" cy="938"/>
            </a:xfrm>
            <a:prstGeom prst="ellipse">
              <a:avLst/>
            </a:prstGeom>
            <a:pattFill prst="sphere">
              <a:fgClr>
                <a:srgbClr val="FF9966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960" y="1008"/>
              <a:ext cx="864" cy="15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1392" y="1008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>
              <a:off x="1440" y="254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4" name="Arc 12"/>
            <p:cNvSpPr>
              <a:spLocks/>
            </p:cNvSpPr>
            <p:nvPr/>
          </p:nvSpPr>
          <p:spPr bwMode="auto">
            <a:xfrm>
              <a:off x="4176" y="1008"/>
              <a:ext cx="480" cy="15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82285" name="Line 13"/>
            <p:cNvSpPr>
              <a:spLocks noChangeShapeType="1"/>
            </p:cNvSpPr>
            <p:nvPr/>
          </p:nvSpPr>
          <p:spPr bwMode="auto">
            <a:xfrm flipV="1">
              <a:off x="3072" y="1104"/>
              <a:ext cx="0" cy="57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6" name="Line 14"/>
            <p:cNvSpPr>
              <a:spLocks noChangeShapeType="1"/>
            </p:cNvSpPr>
            <p:nvPr/>
          </p:nvSpPr>
          <p:spPr bwMode="auto">
            <a:xfrm>
              <a:off x="3072" y="1920"/>
              <a:ext cx="0" cy="57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7" name="Freeform 15"/>
            <p:cNvSpPr>
              <a:spLocks/>
            </p:cNvSpPr>
            <p:nvPr/>
          </p:nvSpPr>
          <p:spPr bwMode="auto">
            <a:xfrm>
              <a:off x="2208" y="995"/>
              <a:ext cx="1584" cy="1544"/>
            </a:xfrm>
            <a:custGeom>
              <a:avLst/>
              <a:gdLst>
                <a:gd name="T0" fmla="*/ 1051 w 1824"/>
                <a:gd name="T1" fmla="*/ 2 h 1554"/>
                <a:gd name="T2" fmla="*/ 1317 w 1824"/>
                <a:gd name="T3" fmla="*/ 23 h 1554"/>
                <a:gd name="T4" fmla="*/ 1360 w 1824"/>
                <a:gd name="T5" fmla="*/ 77 h 1554"/>
                <a:gd name="T6" fmla="*/ 1403 w 1824"/>
                <a:gd name="T7" fmla="*/ 151 h 1554"/>
                <a:gd name="T8" fmla="*/ 1563 w 1824"/>
                <a:gd name="T9" fmla="*/ 183 h 1554"/>
                <a:gd name="T10" fmla="*/ 1595 w 1824"/>
                <a:gd name="T11" fmla="*/ 429 h 1554"/>
                <a:gd name="T12" fmla="*/ 1616 w 1824"/>
                <a:gd name="T13" fmla="*/ 493 h 1554"/>
                <a:gd name="T14" fmla="*/ 1627 w 1824"/>
                <a:gd name="T15" fmla="*/ 525 h 1554"/>
                <a:gd name="T16" fmla="*/ 1669 w 1824"/>
                <a:gd name="T17" fmla="*/ 749 h 1554"/>
                <a:gd name="T18" fmla="*/ 1691 w 1824"/>
                <a:gd name="T19" fmla="*/ 834 h 1554"/>
                <a:gd name="T20" fmla="*/ 1637 w 1824"/>
                <a:gd name="T21" fmla="*/ 1090 h 1554"/>
                <a:gd name="T22" fmla="*/ 1616 w 1824"/>
                <a:gd name="T23" fmla="*/ 1133 h 1554"/>
                <a:gd name="T24" fmla="*/ 1573 w 1824"/>
                <a:gd name="T25" fmla="*/ 1197 h 1554"/>
                <a:gd name="T26" fmla="*/ 1541 w 1824"/>
                <a:gd name="T27" fmla="*/ 1346 h 1554"/>
                <a:gd name="T28" fmla="*/ 1371 w 1824"/>
                <a:gd name="T29" fmla="*/ 1453 h 1554"/>
                <a:gd name="T30" fmla="*/ 1253 w 1824"/>
                <a:gd name="T31" fmla="*/ 1495 h 1554"/>
                <a:gd name="T32" fmla="*/ 1072 w 1824"/>
                <a:gd name="T33" fmla="*/ 1538 h 1554"/>
                <a:gd name="T34" fmla="*/ 485 w 1824"/>
                <a:gd name="T35" fmla="*/ 1399 h 1554"/>
                <a:gd name="T36" fmla="*/ 421 w 1824"/>
                <a:gd name="T37" fmla="*/ 1207 h 1554"/>
                <a:gd name="T38" fmla="*/ 357 w 1824"/>
                <a:gd name="T39" fmla="*/ 1154 h 1554"/>
                <a:gd name="T40" fmla="*/ 315 w 1824"/>
                <a:gd name="T41" fmla="*/ 1069 h 1554"/>
                <a:gd name="T42" fmla="*/ 293 w 1824"/>
                <a:gd name="T43" fmla="*/ 1047 h 1554"/>
                <a:gd name="T44" fmla="*/ 240 w 1824"/>
                <a:gd name="T45" fmla="*/ 962 h 1554"/>
                <a:gd name="T46" fmla="*/ 251 w 1824"/>
                <a:gd name="T47" fmla="*/ 759 h 1554"/>
                <a:gd name="T48" fmla="*/ 283 w 1824"/>
                <a:gd name="T49" fmla="*/ 695 h 1554"/>
                <a:gd name="T50" fmla="*/ 336 w 1824"/>
                <a:gd name="T51" fmla="*/ 525 h 1554"/>
                <a:gd name="T52" fmla="*/ 411 w 1824"/>
                <a:gd name="T53" fmla="*/ 290 h 1554"/>
                <a:gd name="T54" fmla="*/ 475 w 1824"/>
                <a:gd name="T55" fmla="*/ 247 h 1554"/>
                <a:gd name="T56" fmla="*/ 624 w 1824"/>
                <a:gd name="T57" fmla="*/ 162 h 1554"/>
                <a:gd name="T58" fmla="*/ 848 w 1824"/>
                <a:gd name="T59" fmla="*/ 109 h 1554"/>
                <a:gd name="T60" fmla="*/ 880 w 1824"/>
                <a:gd name="T61" fmla="*/ 98 h 1554"/>
                <a:gd name="T62" fmla="*/ 944 w 1824"/>
                <a:gd name="T63" fmla="*/ 55 h 1554"/>
                <a:gd name="T64" fmla="*/ 869 w 1824"/>
                <a:gd name="T65" fmla="*/ 34 h 1554"/>
                <a:gd name="T66" fmla="*/ 432 w 1824"/>
                <a:gd name="T67" fmla="*/ 98 h 1554"/>
                <a:gd name="T68" fmla="*/ 208 w 1824"/>
                <a:gd name="T69" fmla="*/ 141 h 1554"/>
                <a:gd name="T70" fmla="*/ 101 w 1824"/>
                <a:gd name="T71" fmla="*/ 450 h 1554"/>
                <a:gd name="T72" fmla="*/ 59 w 1824"/>
                <a:gd name="T73" fmla="*/ 653 h 1554"/>
                <a:gd name="T74" fmla="*/ 27 w 1824"/>
                <a:gd name="T75" fmla="*/ 1474 h 1554"/>
                <a:gd name="T76" fmla="*/ 0 w 1824"/>
                <a:gd name="T77" fmla="*/ 1554 h 1554"/>
                <a:gd name="T78" fmla="*/ 1824 w 1824"/>
                <a:gd name="T79" fmla="*/ 1554 h 1554"/>
                <a:gd name="T80" fmla="*/ 1824 w 1824"/>
                <a:gd name="T81" fmla="*/ 18 h 1554"/>
                <a:gd name="T82" fmla="*/ 1051 w 1824"/>
                <a:gd name="T83" fmla="*/ 2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4" h="1554">
                  <a:moveTo>
                    <a:pt x="1051" y="2"/>
                  </a:moveTo>
                  <a:cubicBezTo>
                    <a:pt x="1139" y="15"/>
                    <a:pt x="1230" y="6"/>
                    <a:pt x="1317" y="23"/>
                  </a:cubicBezTo>
                  <a:cubicBezTo>
                    <a:pt x="1340" y="27"/>
                    <a:pt x="1344" y="60"/>
                    <a:pt x="1360" y="77"/>
                  </a:cubicBezTo>
                  <a:cubicBezTo>
                    <a:pt x="1368" y="99"/>
                    <a:pt x="1378" y="141"/>
                    <a:pt x="1403" y="151"/>
                  </a:cubicBezTo>
                  <a:cubicBezTo>
                    <a:pt x="1453" y="171"/>
                    <a:pt x="1511" y="167"/>
                    <a:pt x="1563" y="183"/>
                  </a:cubicBezTo>
                  <a:cubicBezTo>
                    <a:pt x="1586" y="284"/>
                    <a:pt x="1577" y="295"/>
                    <a:pt x="1595" y="429"/>
                  </a:cubicBezTo>
                  <a:cubicBezTo>
                    <a:pt x="1598" y="451"/>
                    <a:pt x="1609" y="472"/>
                    <a:pt x="1616" y="493"/>
                  </a:cubicBezTo>
                  <a:cubicBezTo>
                    <a:pt x="1620" y="504"/>
                    <a:pt x="1627" y="525"/>
                    <a:pt x="1627" y="525"/>
                  </a:cubicBezTo>
                  <a:cubicBezTo>
                    <a:pt x="1637" y="600"/>
                    <a:pt x="1652" y="675"/>
                    <a:pt x="1669" y="749"/>
                  </a:cubicBezTo>
                  <a:cubicBezTo>
                    <a:pt x="1676" y="778"/>
                    <a:pt x="1691" y="834"/>
                    <a:pt x="1691" y="834"/>
                  </a:cubicBezTo>
                  <a:cubicBezTo>
                    <a:pt x="1677" y="946"/>
                    <a:pt x="1671" y="998"/>
                    <a:pt x="1637" y="1090"/>
                  </a:cubicBezTo>
                  <a:cubicBezTo>
                    <a:pt x="1631" y="1105"/>
                    <a:pt x="1624" y="1119"/>
                    <a:pt x="1616" y="1133"/>
                  </a:cubicBezTo>
                  <a:cubicBezTo>
                    <a:pt x="1603" y="1155"/>
                    <a:pt x="1573" y="1197"/>
                    <a:pt x="1573" y="1197"/>
                  </a:cubicBezTo>
                  <a:cubicBezTo>
                    <a:pt x="1562" y="1247"/>
                    <a:pt x="1558" y="1298"/>
                    <a:pt x="1541" y="1346"/>
                  </a:cubicBezTo>
                  <a:cubicBezTo>
                    <a:pt x="1526" y="1388"/>
                    <a:pt x="1415" y="1438"/>
                    <a:pt x="1371" y="1453"/>
                  </a:cubicBezTo>
                  <a:cubicBezTo>
                    <a:pt x="1333" y="1489"/>
                    <a:pt x="1306" y="1484"/>
                    <a:pt x="1253" y="1495"/>
                  </a:cubicBezTo>
                  <a:cubicBezTo>
                    <a:pt x="1192" y="1508"/>
                    <a:pt x="1129" y="1528"/>
                    <a:pt x="1072" y="1538"/>
                  </a:cubicBezTo>
                  <a:cubicBezTo>
                    <a:pt x="740" y="1443"/>
                    <a:pt x="716" y="1433"/>
                    <a:pt x="485" y="1399"/>
                  </a:cubicBezTo>
                  <a:cubicBezTo>
                    <a:pt x="456" y="1340"/>
                    <a:pt x="464" y="1258"/>
                    <a:pt x="421" y="1207"/>
                  </a:cubicBezTo>
                  <a:cubicBezTo>
                    <a:pt x="403" y="1186"/>
                    <a:pt x="377" y="1174"/>
                    <a:pt x="357" y="1154"/>
                  </a:cubicBezTo>
                  <a:cubicBezTo>
                    <a:pt x="343" y="1126"/>
                    <a:pt x="337" y="1091"/>
                    <a:pt x="315" y="1069"/>
                  </a:cubicBezTo>
                  <a:cubicBezTo>
                    <a:pt x="308" y="1062"/>
                    <a:pt x="299" y="1055"/>
                    <a:pt x="293" y="1047"/>
                  </a:cubicBezTo>
                  <a:cubicBezTo>
                    <a:pt x="274" y="1020"/>
                    <a:pt x="240" y="962"/>
                    <a:pt x="240" y="962"/>
                  </a:cubicBezTo>
                  <a:cubicBezTo>
                    <a:pt x="244" y="894"/>
                    <a:pt x="240" y="826"/>
                    <a:pt x="251" y="759"/>
                  </a:cubicBezTo>
                  <a:cubicBezTo>
                    <a:pt x="255" y="735"/>
                    <a:pt x="274" y="717"/>
                    <a:pt x="283" y="695"/>
                  </a:cubicBezTo>
                  <a:cubicBezTo>
                    <a:pt x="305" y="640"/>
                    <a:pt x="321" y="582"/>
                    <a:pt x="336" y="525"/>
                  </a:cubicBezTo>
                  <a:cubicBezTo>
                    <a:pt x="348" y="368"/>
                    <a:pt x="319" y="381"/>
                    <a:pt x="411" y="290"/>
                  </a:cubicBezTo>
                  <a:cubicBezTo>
                    <a:pt x="452" y="250"/>
                    <a:pt x="428" y="263"/>
                    <a:pt x="475" y="247"/>
                  </a:cubicBezTo>
                  <a:cubicBezTo>
                    <a:pt x="508" y="197"/>
                    <a:pt x="569" y="183"/>
                    <a:pt x="624" y="162"/>
                  </a:cubicBezTo>
                  <a:cubicBezTo>
                    <a:pt x="699" y="134"/>
                    <a:pt x="769" y="120"/>
                    <a:pt x="848" y="109"/>
                  </a:cubicBezTo>
                  <a:cubicBezTo>
                    <a:pt x="859" y="105"/>
                    <a:pt x="870" y="104"/>
                    <a:pt x="880" y="98"/>
                  </a:cubicBezTo>
                  <a:cubicBezTo>
                    <a:pt x="902" y="85"/>
                    <a:pt x="944" y="55"/>
                    <a:pt x="944" y="55"/>
                  </a:cubicBezTo>
                  <a:cubicBezTo>
                    <a:pt x="925" y="0"/>
                    <a:pt x="915" y="4"/>
                    <a:pt x="869" y="34"/>
                  </a:cubicBezTo>
                  <a:cubicBezTo>
                    <a:pt x="798" y="143"/>
                    <a:pt x="467" y="97"/>
                    <a:pt x="432" y="98"/>
                  </a:cubicBezTo>
                  <a:cubicBezTo>
                    <a:pt x="350" y="107"/>
                    <a:pt x="287" y="120"/>
                    <a:pt x="208" y="141"/>
                  </a:cubicBezTo>
                  <a:cubicBezTo>
                    <a:pt x="165" y="240"/>
                    <a:pt x="116" y="341"/>
                    <a:pt x="101" y="450"/>
                  </a:cubicBezTo>
                  <a:cubicBezTo>
                    <a:pt x="92" y="520"/>
                    <a:pt x="80" y="586"/>
                    <a:pt x="59" y="653"/>
                  </a:cubicBezTo>
                  <a:cubicBezTo>
                    <a:pt x="19" y="925"/>
                    <a:pt x="27" y="1199"/>
                    <a:pt x="27" y="1474"/>
                  </a:cubicBezTo>
                  <a:lnTo>
                    <a:pt x="0" y="1554"/>
                  </a:lnTo>
                  <a:lnTo>
                    <a:pt x="1824" y="1554"/>
                  </a:lnTo>
                  <a:lnTo>
                    <a:pt x="1824" y="18"/>
                  </a:lnTo>
                  <a:lnTo>
                    <a:pt x="105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82288" name="Freeform 16"/>
            <p:cNvSpPr>
              <a:spLocks/>
            </p:cNvSpPr>
            <p:nvPr/>
          </p:nvSpPr>
          <p:spPr bwMode="auto">
            <a:xfrm>
              <a:off x="2400" y="1056"/>
              <a:ext cx="1280" cy="1475"/>
            </a:xfrm>
            <a:custGeom>
              <a:avLst/>
              <a:gdLst>
                <a:gd name="T0" fmla="*/ 725 w 1472"/>
                <a:gd name="T1" fmla="*/ 0 h 1518"/>
                <a:gd name="T2" fmla="*/ 629 w 1472"/>
                <a:gd name="T3" fmla="*/ 86 h 1518"/>
                <a:gd name="T4" fmla="*/ 480 w 1472"/>
                <a:gd name="T5" fmla="*/ 118 h 1518"/>
                <a:gd name="T6" fmla="*/ 394 w 1472"/>
                <a:gd name="T7" fmla="*/ 139 h 1518"/>
                <a:gd name="T8" fmla="*/ 298 w 1472"/>
                <a:gd name="T9" fmla="*/ 182 h 1518"/>
                <a:gd name="T10" fmla="*/ 266 w 1472"/>
                <a:gd name="T11" fmla="*/ 192 h 1518"/>
                <a:gd name="T12" fmla="*/ 202 w 1472"/>
                <a:gd name="T13" fmla="*/ 246 h 1518"/>
                <a:gd name="T14" fmla="*/ 117 w 1472"/>
                <a:gd name="T15" fmla="*/ 310 h 1518"/>
                <a:gd name="T16" fmla="*/ 42 w 1472"/>
                <a:gd name="T17" fmla="*/ 608 h 1518"/>
                <a:gd name="T18" fmla="*/ 10 w 1472"/>
                <a:gd name="T19" fmla="*/ 704 h 1518"/>
                <a:gd name="T20" fmla="*/ 0 w 1472"/>
                <a:gd name="T21" fmla="*/ 736 h 1518"/>
                <a:gd name="T22" fmla="*/ 32 w 1472"/>
                <a:gd name="T23" fmla="*/ 747 h 1518"/>
                <a:gd name="T24" fmla="*/ 0 w 1472"/>
                <a:gd name="T25" fmla="*/ 886 h 1518"/>
                <a:gd name="T26" fmla="*/ 42 w 1472"/>
                <a:gd name="T27" fmla="*/ 982 h 1518"/>
                <a:gd name="T28" fmla="*/ 53 w 1472"/>
                <a:gd name="T29" fmla="*/ 1035 h 1518"/>
                <a:gd name="T30" fmla="*/ 117 w 1472"/>
                <a:gd name="T31" fmla="*/ 1088 h 1518"/>
                <a:gd name="T32" fmla="*/ 149 w 1472"/>
                <a:gd name="T33" fmla="*/ 1142 h 1518"/>
                <a:gd name="T34" fmla="*/ 192 w 1472"/>
                <a:gd name="T35" fmla="*/ 1195 h 1518"/>
                <a:gd name="T36" fmla="*/ 245 w 1472"/>
                <a:gd name="T37" fmla="*/ 1323 h 1518"/>
                <a:gd name="T38" fmla="*/ 277 w 1472"/>
                <a:gd name="T39" fmla="*/ 1387 h 1518"/>
                <a:gd name="T40" fmla="*/ 394 w 1472"/>
                <a:gd name="T41" fmla="*/ 1419 h 1518"/>
                <a:gd name="T42" fmla="*/ 373 w 1472"/>
                <a:gd name="T43" fmla="*/ 1387 h 1518"/>
                <a:gd name="T44" fmla="*/ 426 w 1472"/>
                <a:gd name="T45" fmla="*/ 1398 h 1518"/>
                <a:gd name="T46" fmla="*/ 512 w 1472"/>
                <a:gd name="T47" fmla="*/ 1408 h 1518"/>
                <a:gd name="T48" fmla="*/ 672 w 1472"/>
                <a:gd name="T49" fmla="*/ 1451 h 1518"/>
                <a:gd name="T50" fmla="*/ 896 w 1472"/>
                <a:gd name="T51" fmla="*/ 1515 h 1518"/>
                <a:gd name="T52" fmla="*/ 1088 w 1472"/>
                <a:gd name="T53" fmla="*/ 1504 h 1518"/>
                <a:gd name="T54" fmla="*/ 1237 w 1472"/>
                <a:gd name="T55" fmla="*/ 1398 h 1518"/>
                <a:gd name="T56" fmla="*/ 1290 w 1472"/>
                <a:gd name="T57" fmla="*/ 1344 h 1518"/>
                <a:gd name="T58" fmla="*/ 1344 w 1472"/>
                <a:gd name="T59" fmla="*/ 1206 h 1518"/>
                <a:gd name="T60" fmla="*/ 1376 w 1472"/>
                <a:gd name="T61" fmla="*/ 1152 h 1518"/>
                <a:gd name="T62" fmla="*/ 1429 w 1472"/>
                <a:gd name="T63" fmla="*/ 971 h 1518"/>
                <a:gd name="T64" fmla="*/ 1461 w 1472"/>
                <a:gd name="T65" fmla="*/ 875 h 1518"/>
                <a:gd name="T66" fmla="*/ 1472 w 1472"/>
                <a:gd name="T67" fmla="*/ 843 h 1518"/>
                <a:gd name="T68" fmla="*/ 1376 w 1472"/>
                <a:gd name="T69" fmla="*/ 320 h 1518"/>
                <a:gd name="T70" fmla="*/ 1354 w 1472"/>
                <a:gd name="T71" fmla="*/ 182 h 1518"/>
                <a:gd name="T72" fmla="*/ 1226 w 1472"/>
                <a:gd name="T73" fmla="*/ 139 h 1518"/>
                <a:gd name="T74" fmla="*/ 1109 w 1472"/>
                <a:gd name="T75" fmla="*/ 11 h 1518"/>
                <a:gd name="T76" fmla="*/ 725 w 1472"/>
                <a:gd name="T77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2" h="1518">
                  <a:moveTo>
                    <a:pt x="725" y="0"/>
                  </a:moveTo>
                  <a:cubicBezTo>
                    <a:pt x="706" y="19"/>
                    <a:pt x="653" y="74"/>
                    <a:pt x="629" y="86"/>
                  </a:cubicBezTo>
                  <a:cubicBezTo>
                    <a:pt x="573" y="114"/>
                    <a:pt x="542" y="106"/>
                    <a:pt x="480" y="118"/>
                  </a:cubicBezTo>
                  <a:cubicBezTo>
                    <a:pt x="451" y="123"/>
                    <a:pt x="394" y="139"/>
                    <a:pt x="394" y="139"/>
                  </a:cubicBezTo>
                  <a:cubicBezTo>
                    <a:pt x="345" y="171"/>
                    <a:pt x="372" y="157"/>
                    <a:pt x="298" y="182"/>
                  </a:cubicBezTo>
                  <a:cubicBezTo>
                    <a:pt x="287" y="186"/>
                    <a:pt x="266" y="192"/>
                    <a:pt x="266" y="192"/>
                  </a:cubicBezTo>
                  <a:cubicBezTo>
                    <a:pt x="244" y="209"/>
                    <a:pt x="224" y="229"/>
                    <a:pt x="202" y="246"/>
                  </a:cubicBezTo>
                  <a:cubicBezTo>
                    <a:pt x="109" y="316"/>
                    <a:pt x="164" y="261"/>
                    <a:pt x="117" y="310"/>
                  </a:cubicBezTo>
                  <a:cubicBezTo>
                    <a:pt x="111" y="384"/>
                    <a:pt x="107" y="546"/>
                    <a:pt x="42" y="608"/>
                  </a:cubicBezTo>
                  <a:cubicBezTo>
                    <a:pt x="25" y="658"/>
                    <a:pt x="23" y="663"/>
                    <a:pt x="10" y="704"/>
                  </a:cubicBezTo>
                  <a:cubicBezTo>
                    <a:pt x="7" y="715"/>
                    <a:pt x="0" y="736"/>
                    <a:pt x="0" y="736"/>
                  </a:cubicBezTo>
                  <a:cubicBezTo>
                    <a:pt x="11" y="740"/>
                    <a:pt x="29" y="736"/>
                    <a:pt x="32" y="747"/>
                  </a:cubicBezTo>
                  <a:cubicBezTo>
                    <a:pt x="41" y="780"/>
                    <a:pt x="11" y="852"/>
                    <a:pt x="0" y="886"/>
                  </a:cubicBezTo>
                  <a:cubicBezTo>
                    <a:pt x="33" y="937"/>
                    <a:pt x="17" y="906"/>
                    <a:pt x="42" y="982"/>
                  </a:cubicBezTo>
                  <a:cubicBezTo>
                    <a:pt x="48" y="999"/>
                    <a:pt x="45" y="1019"/>
                    <a:pt x="53" y="1035"/>
                  </a:cubicBezTo>
                  <a:cubicBezTo>
                    <a:pt x="64" y="1056"/>
                    <a:pt x="98" y="1076"/>
                    <a:pt x="117" y="1088"/>
                  </a:cubicBezTo>
                  <a:cubicBezTo>
                    <a:pt x="148" y="1178"/>
                    <a:pt x="105" y="1068"/>
                    <a:pt x="149" y="1142"/>
                  </a:cubicBezTo>
                  <a:cubicBezTo>
                    <a:pt x="182" y="1198"/>
                    <a:pt x="130" y="1154"/>
                    <a:pt x="192" y="1195"/>
                  </a:cubicBezTo>
                  <a:cubicBezTo>
                    <a:pt x="218" y="1235"/>
                    <a:pt x="230" y="1278"/>
                    <a:pt x="245" y="1323"/>
                  </a:cubicBezTo>
                  <a:cubicBezTo>
                    <a:pt x="251" y="1340"/>
                    <a:pt x="260" y="1376"/>
                    <a:pt x="277" y="1387"/>
                  </a:cubicBezTo>
                  <a:cubicBezTo>
                    <a:pt x="301" y="1403"/>
                    <a:pt x="366" y="1412"/>
                    <a:pt x="394" y="1419"/>
                  </a:cubicBezTo>
                  <a:cubicBezTo>
                    <a:pt x="387" y="1408"/>
                    <a:pt x="362" y="1394"/>
                    <a:pt x="373" y="1387"/>
                  </a:cubicBezTo>
                  <a:cubicBezTo>
                    <a:pt x="388" y="1377"/>
                    <a:pt x="408" y="1395"/>
                    <a:pt x="426" y="1398"/>
                  </a:cubicBezTo>
                  <a:cubicBezTo>
                    <a:pt x="455" y="1402"/>
                    <a:pt x="483" y="1405"/>
                    <a:pt x="512" y="1408"/>
                  </a:cubicBezTo>
                  <a:cubicBezTo>
                    <a:pt x="566" y="1422"/>
                    <a:pt x="618" y="1437"/>
                    <a:pt x="672" y="1451"/>
                  </a:cubicBezTo>
                  <a:cubicBezTo>
                    <a:pt x="754" y="1500"/>
                    <a:pt x="801" y="1505"/>
                    <a:pt x="896" y="1515"/>
                  </a:cubicBezTo>
                  <a:cubicBezTo>
                    <a:pt x="960" y="1511"/>
                    <a:pt x="1025" y="1518"/>
                    <a:pt x="1088" y="1504"/>
                  </a:cubicBezTo>
                  <a:cubicBezTo>
                    <a:pt x="1133" y="1494"/>
                    <a:pt x="1183" y="1415"/>
                    <a:pt x="1237" y="1398"/>
                  </a:cubicBezTo>
                  <a:cubicBezTo>
                    <a:pt x="1269" y="1376"/>
                    <a:pt x="1272" y="1380"/>
                    <a:pt x="1290" y="1344"/>
                  </a:cubicBezTo>
                  <a:cubicBezTo>
                    <a:pt x="1314" y="1295"/>
                    <a:pt x="1303" y="1245"/>
                    <a:pt x="1344" y="1206"/>
                  </a:cubicBezTo>
                  <a:cubicBezTo>
                    <a:pt x="1372" y="1117"/>
                    <a:pt x="1333" y="1225"/>
                    <a:pt x="1376" y="1152"/>
                  </a:cubicBezTo>
                  <a:cubicBezTo>
                    <a:pt x="1401" y="1111"/>
                    <a:pt x="1414" y="1022"/>
                    <a:pt x="1429" y="971"/>
                  </a:cubicBezTo>
                  <a:cubicBezTo>
                    <a:pt x="1437" y="945"/>
                    <a:pt x="1451" y="904"/>
                    <a:pt x="1461" y="875"/>
                  </a:cubicBezTo>
                  <a:cubicBezTo>
                    <a:pt x="1465" y="864"/>
                    <a:pt x="1472" y="843"/>
                    <a:pt x="1472" y="843"/>
                  </a:cubicBezTo>
                  <a:cubicBezTo>
                    <a:pt x="1449" y="667"/>
                    <a:pt x="1416" y="494"/>
                    <a:pt x="1376" y="320"/>
                  </a:cubicBezTo>
                  <a:cubicBezTo>
                    <a:pt x="1371" y="274"/>
                    <a:pt x="1380" y="221"/>
                    <a:pt x="1354" y="182"/>
                  </a:cubicBezTo>
                  <a:cubicBezTo>
                    <a:pt x="1331" y="148"/>
                    <a:pt x="1260" y="146"/>
                    <a:pt x="1226" y="139"/>
                  </a:cubicBezTo>
                  <a:cubicBezTo>
                    <a:pt x="1211" y="124"/>
                    <a:pt x="1135" y="13"/>
                    <a:pt x="1109" y="11"/>
                  </a:cubicBezTo>
                  <a:cubicBezTo>
                    <a:pt x="981" y="1"/>
                    <a:pt x="853" y="4"/>
                    <a:pt x="725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4865258" y="0"/>
            <a:ext cx="5802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I</a:t>
            </a:r>
            <a:r>
              <a:rPr lang="en-US"/>
              <a:t>nert </a:t>
            </a:r>
            <a:r>
              <a:rPr lang="en-US">
                <a:solidFill>
                  <a:srgbClr val="A50021"/>
                </a:solidFill>
              </a:rPr>
              <a:t>M</a:t>
            </a:r>
            <a:r>
              <a:rPr lang="en-US"/>
              <a:t>embrane </a:t>
            </a:r>
            <a:r>
              <a:rPr lang="en-US">
                <a:solidFill>
                  <a:srgbClr val="A50021"/>
                </a:solidFill>
              </a:rPr>
              <a:t>R</a:t>
            </a:r>
            <a:r>
              <a:rPr lang="en-US"/>
              <a:t>eactor with </a:t>
            </a:r>
            <a:r>
              <a:rPr lang="en-US">
                <a:solidFill>
                  <a:srgbClr val="A50021"/>
                </a:solidFill>
              </a:rPr>
              <a:t>C</a:t>
            </a:r>
            <a:r>
              <a:rPr lang="en-US"/>
              <a:t>atalyst on </a:t>
            </a:r>
            <a:r>
              <a:rPr lang="en-US">
                <a:solidFill>
                  <a:srgbClr val="A50021"/>
                </a:solidFill>
              </a:rPr>
              <a:t>F</a:t>
            </a:r>
            <a:r>
              <a:rPr lang="en-US"/>
              <a:t>eed side (</a:t>
            </a:r>
            <a:r>
              <a:rPr lang="en-US">
                <a:solidFill>
                  <a:srgbClr val="A50021"/>
                </a:solidFill>
              </a:rPr>
              <a:t>IMRCF</a:t>
            </a:r>
            <a:r>
              <a:rPr lang="en-US"/>
              <a:t>)</a:t>
            </a:r>
          </a:p>
        </p:txBody>
      </p:sp>
      <p:sp>
        <p:nvSpPr>
          <p:cNvPr id="182290" name="Rectangle 18" descr="Wide upward diagonal"/>
          <p:cNvSpPr>
            <a:spLocks noChangeArrowheads="1"/>
          </p:cNvSpPr>
          <p:nvPr/>
        </p:nvSpPr>
        <p:spPr bwMode="auto">
          <a:xfrm>
            <a:off x="8077200" y="1524000"/>
            <a:ext cx="533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8839201" y="1371601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99FF"/>
                </a:solidFill>
              </a:rPr>
              <a:t>Membrane</a:t>
            </a:r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2971800" y="20574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2195166" y="1803401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 flipH="1">
            <a:off x="2895600" y="16002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H="1">
            <a:off x="2819400" y="25908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444656" y="23622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1444656" y="13716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2298" name="Rectangle 26" descr="Sphere"/>
          <p:cNvSpPr>
            <a:spLocks noChangeArrowheads="1"/>
          </p:cNvSpPr>
          <p:nvPr/>
        </p:nvSpPr>
        <p:spPr bwMode="auto">
          <a:xfrm>
            <a:off x="8077200" y="1981200"/>
            <a:ext cx="609600" cy="152400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8839200" y="19050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2041526" y="3952875"/>
            <a:ext cx="83216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reaction is </a:t>
            </a:r>
            <a:r>
              <a:rPr lang="en-US" u="sng">
                <a:solidFill>
                  <a:srgbClr val="000066"/>
                </a:solidFill>
              </a:rPr>
              <a:t>effected</a:t>
            </a:r>
            <a:r>
              <a:rPr lang="en-US">
                <a:solidFill>
                  <a:srgbClr val="000066"/>
                </a:solidFill>
              </a:rPr>
              <a:t> by the catalyst present as a pellet or packing.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membrane is </a:t>
            </a:r>
            <a:r>
              <a:rPr lang="en-US">
                <a:solidFill>
                  <a:srgbClr val="A50021"/>
                </a:solidFill>
              </a:rPr>
              <a:t>inert</a:t>
            </a:r>
            <a:r>
              <a:rPr lang="en-US">
                <a:solidFill>
                  <a:srgbClr val="000066"/>
                </a:solidFill>
              </a:rPr>
              <a:t> and merely allows selective permeation of a particular species.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the feed side can be treated simply as a packed bed reactor</a:t>
            </a:r>
          </a:p>
        </p:txBody>
      </p:sp>
    </p:spTree>
    <p:extLst>
      <p:ext uri="{BB962C8B-B14F-4D97-AF65-F5344CB8AC3E}">
        <p14:creationId xmlns:p14="http://schemas.microsoft.com/office/powerpoint/2010/main" val="27355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299" name="AutoShape 3" descr="Wide upward diagonal"/>
          <p:cNvSpPr>
            <a:spLocks noChangeArrowheads="1"/>
          </p:cNvSpPr>
          <p:nvPr/>
        </p:nvSpPr>
        <p:spPr bwMode="auto">
          <a:xfrm>
            <a:off x="3733800" y="1447800"/>
            <a:ext cx="723900" cy="1335088"/>
          </a:xfrm>
          <a:custGeom>
            <a:avLst/>
            <a:gdLst>
              <a:gd name="G0" fmla="+- 2588 0 0"/>
              <a:gd name="G1" fmla="+- 21600 0 2588"/>
              <a:gd name="G2" fmla="+- 21600 0 25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88" y="10800"/>
                </a:moveTo>
                <a:cubicBezTo>
                  <a:pt x="2588" y="15335"/>
                  <a:pt x="6265" y="19012"/>
                  <a:pt x="10800" y="19012"/>
                </a:cubicBezTo>
                <a:cubicBezTo>
                  <a:pt x="15335" y="19012"/>
                  <a:pt x="19012" y="15335"/>
                  <a:pt x="19012" y="10800"/>
                </a:cubicBezTo>
                <a:cubicBezTo>
                  <a:pt x="19012" y="6265"/>
                  <a:pt x="15335" y="2588"/>
                  <a:pt x="10800" y="2588"/>
                </a:cubicBezTo>
                <a:cubicBezTo>
                  <a:pt x="6265" y="2588"/>
                  <a:pt x="2588" y="6265"/>
                  <a:pt x="2588" y="10800"/>
                </a:cubicBezTo>
                <a:close/>
              </a:path>
            </a:pathLst>
          </a:cu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0" name="Rectangle 4" descr="Wide upward diagonal"/>
          <p:cNvSpPr>
            <a:spLocks noChangeArrowheads="1"/>
          </p:cNvSpPr>
          <p:nvPr/>
        </p:nvSpPr>
        <p:spPr bwMode="auto">
          <a:xfrm>
            <a:off x="5410201" y="1600201"/>
            <a:ext cx="1628775" cy="117475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1" name="Rectangle 5" descr="Wide upward diagonal"/>
          <p:cNvSpPr>
            <a:spLocks noChangeArrowheads="1"/>
          </p:cNvSpPr>
          <p:nvPr/>
        </p:nvSpPr>
        <p:spPr bwMode="auto">
          <a:xfrm>
            <a:off x="5410201" y="2514600"/>
            <a:ext cx="1628775" cy="10795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3581400" y="1154114"/>
            <a:ext cx="1087438" cy="189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4124326" y="1154113"/>
            <a:ext cx="350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191000" y="3048000"/>
            <a:ext cx="356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5" name="Arc 9"/>
          <p:cNvSpPr>
            <a:spLocks/>
          </p:cNvSpPr>
          <p:nvPr/>
        </p:nvSpPr>
        <p:spPr bwMode="auto">
          <a:xfrm>
            <a:off x="7626350" y="1154114"/>
            <a:ext cx="603250" cy="18938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975"/>
              <a:gd name="T2" fmla="*/ 3109 w 21600"/>
              <a:gd name="T3" fmla="*/ 42975 h 42975"/>
              <a:gd name="T4" fmla="*/ 0 w 21600"/>
              <a:gd name="T5" fmla="*/ 21600 h 4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328"/>
                  <a:pt x="13725" y="41430"/>
                  <a:pt x="3109" y="42975"/>
                </a:cubicBezTo>
              </a:path>
              <a:path w="21600" h="429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328"/>
                  <a:pt x="13725" y="41430"/>
                  <a:pt x="3109" y="4297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V="1">
            <a:off x="6248400" y="1371600"/>
            <a:ext cx="1588" cy="3365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>
            <a:off x="6324600" y="25146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8" name="Freeform 12"/>
          <p:cNvSpPr>
            <a:spLocks/>
          </p:cNvSpPr>
          <p:nvPr/>
        </p:nvSpPr>
        <p:spPr bwMode="auto">
          <a:xfrm>
            <a:off x="5151439" y="1143000"/>
            <a:ext cx="1990725" cy="1905000"/>
          </a:xfrm>
          <a:custGeom>
            <a:avLst/>
            <a:gdLst>
              <a:gd name="T0" fmla="*/ 1051 w 1824"/>
              <a:gd name="T1" fmla="*/ 2 h 1554"/>
              <a:gd name="T2" fmla="*/ 1317 w 1824"/>
              <a:gd name="T3" fmla="*/ 23 h 1554"/>
              <a:gd name="T4" fmla="*/ 1360 w 1824"/>
              <a:gd name="T5" fmla="*/ 77 h 1554"/>
              <a:gd name="T6" fmla="*/ 1403 w 1824"/>
              <a:gd name="T7" fmla="*/ 151 h 1554"/>
              <a:gd name="T8" fmla="*/ 1563 w 1824"/>
              <a:gd name="T9" fmla="*/ 183 h 1554"/>
              <a:gd name="T10" fmla="*/ 1595 w 1824"/>
              <a:gd name="T11" fmla="*/ 429 h 1554"/>
              <a:gd name="T12" fmla="*/ 1616 w 1824"/>
              <a:gd name="T13" fmla="*/ 493 h 1554"/>
              <a:gd name="T14" fmla="*/ 1627 w 1824"/>
              <a:gd name="T15" fmla="*/ 525 h 1554"/>
              <a:gd name="T16" fmla="*/ 1669 w 1824"/>
              <a:gd name="T17" fmla="*/ 749 h 1554"/>
              <a:gd name="T18" fmla="*/ 1691 w 1824"/>
              <a:gd name="T19" fmla="*/ 834 h 1554"/>
              <a:gd name="T20" fmla="*/ 1637 w 1824"/>
              <a:gd name="T21" fmla="*/ 1090 h 1554"/>
              <a:gd name="T22" fmla="*/ 1616 w 1824"/>
              <a:gd name="T23" fmla="*/ 1133 h 1554"/>
              <a:gd name="T24" fmla="*/ 1573 w 1824"/>
              <a:gd name="T25" fmla="*/ 1197 h 1554"/>
              <a:gd name="T26" fmla="*/ 1541 w 1824"/>
              <a:gd name="T27" fmla="*/ 1346 h 1554"/>
              <a:gd name="T28" fmla="*/ 1371 w 1824"/>
              <a:gd name="T29" fmla="*/ 1453 h 1554"/>
              <a:gd name="T30" fmla="*/ 1253 w 1824"/>
              <a:gd name="T31" fmla="*/ 1495 h 1554"/>
              <a:gd name="T32" fmla="*/ 1072 w 1824"/>
              <a:gd name="T33" fmla="*/ 1538 h 1554"/>
              <a:gd name="T34" fmla="*/ 485 w 1824"/>
              <a:gd name="T35" fmla="*/ 1399 h 1554"/>
              <a:gd name="T36" fmla="*/ 421 w 1824"/>
              <a:gd name="T37" fmla="*/ 1207 h 1554"/>
              <a:gd name="T38" fmla="*/ 357 w 1824"/>
              <a:gd name="T39" fmla="*/ 1154 h 1554"/>
              <a:gd name="T40" fmla="*/ 315 w 1824"/>
              <a:gd name="T41" fmla="*/ 1069 h 1554"/>
              <a:gd name="T42" fmla="*/ 293 w 1824"/>
              <a:gd name="T43" fmla="*/ 1047 h 1554"/>
              <a:gd name="T44" fmla="*/ 240 w 1824"/>
              <a:gd name="T45" fmla="*/ 962 h 1554"/>
              <a:gd name="T46" fmla="*/ 251 w 1824"/>
              <a:gd name="T47" fmla="*/ 759 h 1554"/>
              <a:gd name="T48" fmla="*/ 283 w 1824"/>
              <a:gd name="T49" fmla="*/ 695 h 1554"/>
              <a:gd name="T50" fmla="*/ 336 w 1824"/>
              <a:gd name="T51" fmla="*/ 525 h 1554"/>
              <a:gd name="T52" fmla="*/ 411 w 1824"/>
              <a:gd name="T53" fmla="*/ 290 h 1554"/>
              <a:gd name="T54" fmla="*/ 475 w 1824"/>
              <a:gd name="T55" fmla="*/ 247 h 1554"/>
              <a:gd name="T56" fmla="*/ 624 w 1824"/>
              <a:gd name="T57" fmla="*/ 162 h 1554"/>
              <a:gd name="T58" fmla="*/ 848 w 1824"/>
              <a:gd name="T59" fmla="*/ 109 h 1554"/>
              <a:gd name="T60" fmla="*/ 880 w 1824"/>
              <a:gd name="T61" fmla="*/ 98 h 1554"/>
              <a:gd name="T62" fmla="*/ 944 w 1824"/>
              <a:gd name="T63" fmla="*/ 55 h 1554"/>
              <a:gd name="T64" fmla="*/ 869 w 1824"/>
              <a:gd name="T65" fmla="*/ 34 h 1554"/>
              <a:gd name="T66" fmla="*/ 432 w 1824"/>
              <a:gd name="T67" fmla="*/ 98 h 1554"/>
              <a:gd name="T68" fmla="*/ 208 w 1824"/>
              <a:gd name="T69" fmla="*/ 141 h 1554"/>
              <a:gd name="T70" fmla="*/ 101 w 1824"/>
              <a:gd name="T71" fmla="*/ 450 h 1554"/>
              <a:gd name="T72" fmla="*/ 59 w 1824"/>
              <a:gd name="T73" fmla="*/ 653 h 1554"/>
              <a:gd name="T74" fmla="*/ 27 w 1824"/>
              <a:gd name="T75" fmla="*/ 1474 h 1554"/>
              <a:gd name="T76" fmla="*/ 0 w 1824"/>
              <a:gd name="T77" fmla="*/ 1554 h 1554"/>
              <a:gd name="T78" fmla="*/ 1824 w 1824"/>
              <a:gd name="T79" fmla="*/ 1554 h 1554"/>
              <a:gd name="T80" fmla="*/ 1824 w 1824"/>
              <a:gd name="T81" fmla="*/ 18 h 1554"/>
              <a:gd name="T82" fmla="*/ 1051 w 1824"/>
              <a:gd name="T83" fmla="*/ 2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24" h="1554">
                <a:moveTo>
                  <a:pt x="1051" y="2"/>
                </a:moveTo>
                <a:cubicBezTo>
                  <a:pt x="1139" y="15"/>
                  <a:pt x="1230" y="6"/>
                  <a:pt x="1317" y="23"/>
                </a:cubicBezTo>
                <a:cubicBezTo>
                  <a:pt x="1340" y="27"/>
                  <a:pt x="1344" y="60"/>
                  <a:pt x="1360" y="77"/>
                </a:cubicBezTo>
                <a:cubicBezTo>
                  <a:pt x="1368" y="99"/>
                  <a:pt x="1378" y="141"/>
                  <a:pt x="1403" y="151"/>
                </a:cubicBezTo>
                <a:cubicBezTo>
                  <a:pt x="1453" y="171"/>
                  <a:pt x="1511" y="167"/>
                  <a:pt x="1563" y="183"/>
                </a:cubicBezTo>
                <a:cubicBezTo>
                  <a:pt x="1586" y="284"/>
                  <a:pt x="1577" y="295"/>
                  <a:pt x="1595" y="429"/>
                </a:cubicBezTo>
                <a:cubicBezTo>
                  <a:pt x="1598" y="451"/>
                  <a:pt x="1609" y="472"/>
                  <a:pt x="1616" y="493"/>
                </a:cubicBezTo>
                <a:cubicBezTo>
                  <a:pt x="1620" y="504"/>
                  <a:pt x="1627" y="525"/>
                  <a:pt x="1627" y="525"/>
                </a:cubicBezTo>
                <a:cubicBezTo>
                  <a:pt x="1637" y="600"/>
                  <a:pt x="1652" y="675"/>
                  <a:pt x="1669" y="749"/>
                </a:cubicBezTo>
                <a:cubicBezTo>
                  <a:pt x="1676" y="778"/>
                  <a:pt x="1691" y="834"/>
                  <a:pt x="1691" y="834"/>
                </a:cubicBezTo>
                <a:cubicBezTo>
                  <a:pt x="1677" y="946"/>
                  <a:pt x="1671" y="998"/>
                  <a:pt x="1637" y="1090"/>
                </a:cubicBezTo>
                <a:cubicBezTo>
                  <a:pt x="1631" y="1105"/>
                  <a:pt x="1624" y="1119"/>
                  <a:pt x="1616" y="1133"/>
                </a:cubicBezTo>
                <a:cubicBezTo>
                  <a:pt x="1603" y="1155"/>
                  <a:pt x="1573" y="1197"/>
                  <a:pt x="1573" y="1197"/>
                </a:cubicBezTo>
                <a:cubicBezTo>
                  <a:pt x="1562" y="1247"/>
                  <a:pt x="1558" y="1298"/>
                  <a:pt x="1541" y="1346"/>
                </a:cubicBezTo>
                <a:cubicBezTo>
                  <a:pt x="1526" y="1388"/>
                  <a:pt x="1415" y="1438"/>
                  <a:pt x="1371" y="1453"/>
                </a:cubicBezTo>
                <a:cubicBezTo>
                  <a:pt x="1333" y="1489"/>
                  <a:pt x="1306" y="1484"/>
                  <a:pt x="1253" y="1495"/>
                </a:cubicBezTo>
                <a:cubicBezTo>
                  <a:pt x="1192" y="1508"/>
                  <a:pt x="1129" y="1528"/>
                  <a:pt x="1072" y="1538"/>
                </a:cubicBezTo>
                <a:cubicBezTo>
                  <a:pt x="740" y="1443"/>
                  <a:pt x="716" y="1433"/>
                  <a:pt x="485" y="1399"/>
                </a:cubicBezTo>
                <a:cubicBezTo>
                  <a:pt x="456" y="1340"/>
                  <a:pt x="464" y="1258"/>
                  <a:pt x="421" y="1207"/>
                </a:cubicBezTo>
                <a:cubicBezTo>
                  <a:pt x="403" y="1186"/>
                  <a:pt x="377" y="1174"/>
                  <a:pt x="357" y="1154"/>
                </a:cubicBezTo>
                <a:cubicBezTo>
                  <a:pt x="343" y="1126"/>
                  <a:pt x="337" y="1091"/>
                  <a:pt x="315" y="1069"/>
                </a:cubicBezTo>
                <a:cubicBezTo>
                  <a:pt x="308" y="1062"/>
                  <a:pt x="299" y="1055"/>
                  <a:pt x="293" y="1047"/>
                </a:cubicBezTo>
                <a:cubicBezTo>
                  <a:pt x="274" y="1020"/>
                  <a:pt x="240" y="962"/>
                  <a:pt x="240" y="962"/>
                </a:cubicBezTo>
                <a:cubicBezTo>
                  <a:pt x="244" y="894"/>
                  <a:pt x="240" y="826"/>
                  <a:pt x="251" y="759"/>
                </a:cubicBezTo>
                <a:cubicBezTo>
                  <a:pt x="255" y="735"/>
                  <a:pt x="274" y="717"/>
                  <a:pt x="283" y="695"/>
                </a:cubicBezTo>
                <a:cubicBezTo>
                  <a:pt x="305" y="640"/>
                  <a:pt x="321" y="582"/>
                  <a:pt x="336" y="525"/>
                </a:cubicBezTo>
                <a:cubicBezTo>
                  <a:pt x="348" y="368"/>
                  <a:pt x="319" y="381"/>
                  <a:pt x="411" y="290"/>
                </a:cubicBezTo>
                <a:cubicBezTo>
                  <a:pt x="452" y="250"/>
                  <a:pt x="428" y="263"/>
                  <a:pt x="475" y="247"/>
                </a:cubicBezTo>
                <a:cubicBezTo>
                  <a:pt x="508" y="197"/>
                  <a:pt x="569" y="183"/>
                  <a:pt x="624" y="162"/>
                </a:cubicBezTo>
                <a:cubicBezTo>
                  <a:pt x="699" y="134"/>
                  <a:pt x="769" y="120"/>
                  <a:pt x="848" y="109"/>
                </a:cubicBezTo>
                <a:cubicBezTo>
                  <a:pt x="859" y="105"/>
                  <a:pt x="870" y="104"/>
                  <a:pt x="880" y="98"/>
                </a:cubicBezTo>
                <a:cubicBezTo>
                  <a:pt x="902" y="85"/>
                  <a:pt x="944" y="55"/>
                  <a:pt x="944" y="55"/>
                </a:cubicBezTo>
                <a:cubicBezTo>
                  <a:pt x="925" y="0"/>
                  <a:pt x="915" y="4"/>
                  <a:pt x="869" y="34"/>
                </a:cubicBezTo>
                <a:cubicBezTo>
                  <a:pt x="798" y="143"/>
                  <a:pt x="467" y="97"/>
                  <a:pt x="432" y="98"/>
                </a:cubicBezTo>
                <a:cubicBezTo>
                  <a:pt x="350" y="107"/>
                  <a:pt x="287" y="120"/>
                  <a:pt x="208" y="141"/>
                </a:cubicBezTo>
                <a:cubicBezTo>
                  <a:pt x="165" y="240"/>
                  <a:pt x="116" y="341"/>
                  <a:pt x="101" y="450"/>
                </a:cubicBezTo>
                <a:cubicBezTo>
                  <a:pt x="92" y="520"/>
                  <a:pt x="80" y="586"/>
                  <a:pt x="59" y="653"/>
                </a:cubicBezTo>
                <a:cubicBezTo>
                  <a:pt x="19" y="925"/>
                  <a:pt x="27" y="1199"/>
                  <a:pt x="27" y="1474"/>
                </a:cubicBezTo>
                <a:lnTo>
                  <a:pt x="0" y="1554"/>
                </a:lnTo>
                <a:lnTo>
                  <a:pt x="1824" y="1554"/>
                </a:lnTo>
                <a:lnTo>
                  <a:pt x="1824" y="18"/>
                </a:lnTo>
                <a:lnTo>
                  <a:pt x="1051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09" name="Freeform 13"/>
          <p:cNvSpPr>
            <a:spLocks/>
          </p:cNvSpPr>
          <p:nvPr/>
        </p:nvSpPr>
        <p:spPr bwMode="auto">
          <a:xfrm>
            <a:off x="5392739" y="1193801"/>
            <a:ext cx="1608137" cy="1819275"/>
          </a:xfrm>
          <a:custGeom>
            <a:avLst/>
            <a:gdLst>
              <a:gd name="T0" fmla="*/ 725 w 1472"/>
              <a:gd name="T1" fmla="*/ 0 h 1518"/>
              <a:gd name="T2" fmla="*/ 629 w 1472"/>
              <a:gd name="T3" fmla="*/ 86 h 1518"/>
              <a:gd name="T4" fmla="*/ 480 w 1472"/>
              <a:gd name="T5" fmla="*/ 118 h 1518"/>
              <a:gd name="T6" fmla="*/ 394 w 1472"/>
              <a:gd name="T7" fmla="*/ 139 h 1518"/>
              <a:gd name="T8" fmla="*/ 298 w 1472"/>
              <a:gd name="T9" fmla="*/ 182 h 1518"/>
              <a:gd name="T10" fmla="*/ 266 w 1472"/>
              <a:gd name="T11" fmla="*/ 192 h 1518"/>
              <a:gd name="T12" fmla="*/ 202 w 1472"/>
              <a:gd name="T13" fmla="*/ 246 h 1518"/>
              <a:gd name="T14" fmla="*/ 117 w 1472"/>
              <a:gd name="T15" fmla="*/ 310 h 1518"/>
              <a:gd name="T16" fmla="*/ 42 w 1472"/>
              <a:gd name="T17" fmla="*/ 608 h 1518"/>
              <a:gd name="T18" fmla="*/ 10 w 1472"/>
              <a:gd name="T19" fmla="*/ 704 h 1518"/>
              <a:gd name="T20" fmla="*/ 0 w 1472"/>
              <a:gd name="T21" fmla="*/ 736 h 1518"/>
              <a:gd name="T22" fmla="*/ 32 w 1472"/>
              <a:gd name="T23" fmla="*/ 747 h 1518"/>
              <a:gd name="T24" fmla="*/ 0 w 1472"/>
              <a:gd name="T25" fmla="*/ 886 h 1518"/>
              <a:gd name="T26" fmla="*/ 42 w 1472"/>
              <a:gd name="T27" fmla="*/ 982 h 1518"/>
              <a:gd name="T28" fmla="*/ 53 w 1472"/>
              <a:gd name="T29" fmla="*/ 1035 h 1518"/>
              <a:gd name="T30" fmla="*/ 117 w 1472"/>
              <a:gd name="T31" fmla="*/ 1088 h 1518"/>
              <a:gd name="T32" fmla="*/ 149 w 1472"/>
              <a:gd name="T33" fmla="*/ 1142 h 1518"/>
              <a:gd name="T34" fmla="*/ 192 w 1472"/>
              <a:gd name="T35" fmla="*/ 1195 h 1518"/>
              <a:gd name="T36" fmla="*/ 245 w 1472"/>
              <a:gd name="T37" fmla="*/ 1323 h 1518"/>
              <a:gd name="T38" fmla="*/ 277 w 1472"/>
              <a:gd name="T39" fmla="*/ 1387 h 1518"/>
              <a:gd name="T40" fmla="*/ 394 w 1472"/>
              <a:gd name="T41" fmla="*/ 1419 h 1518"/>
              <a:gd name="T42" fmla="*/ 373 w 1472"/>
              <a:gd name="T43" fmla="*/ 1387 h 1518"/>
              <a:gd name="T44" fmla="*/ 426 w 1472"/>
              <a:gd name="T45" fmla="*/ 1398 h 1518"/>
              <a:gd name="T46" fmla="*/ 512 w 1472"/>
              <a:gd name="T47" fmla="*/ 1408 h 1518"/>
              <a:gd name="T48" fmla="*/ 672 w 1472"/>
              <a:gd name="T49" fmla="*/ 1451 h 1518"/>
              <a:gd name="T50" fmla="*/ 896 w 1472"/>
              <a:gd name="T51" fmla="*/ 1515 h 1518"/>
              <a:gd name="T52" fmla="*/ 1088 w 1472"/>
              <a:gd name="T53" fmla="*/ 1504 h 1518"/>
              <a:gd name="T54" fmla="*/ 1237 w 1472"/>
              <a:gd name="T55" fmla="*/ 1398 h 1518"/>
              <a:gd name="T56" fmla="*/ 1290 w 1472"/>
              <a:gd name="T57" fmla="*/ 1344 h 1518"/>
              <a:gd name="T58" fmla="*/ 1344 w 1472"/>
              <a:gd name="T59" fmla="*/ 1206 h 1518"/>
              <a:gd name="T60" fmla="*/ 1376 w 1472"/>
              <a:gd name="T61" fmla="*/ 1152 h 1518"/>
              <a:gd name="T62" fmla="*/ 1429 w 1472"/>
              <a:gd name="T63" fmla="*/ 971 h 1518"/>
              <a:gd name="T64" fmla="*/ 1461 w 1472"/>
              <a:gd name="T65" fmla="*/ 875 h 1518"/>
              <a:gd name="T66" fmla="*/ 1472 w 1472"/>
              <a:gd name="T67" fmla="*/ 843 h 1518"/>
              <a:gd name="T68" fmla="*/ 1376 w 1472"/>
              <a:gd name="T69" fmla="*/ 320 h 1518"/>
              <a:gd name="T70" fmla="*/ 1354 w 1472"/>
              <a:gd name="T71" fmla="*/ 182 h 1518"/>
              <a:gd name="T72" fmla="*/ 1226 w 1472"/>
              <a:gd name="T73" fmla="*/ 139 h 1518"/>
              <a:gd name="T74" fmla="*/ 1109 w 1472"/>
              <a:gd name="T75" fmla="*/ 11 h 1518"/>
              <a:gd name="T76" fmla="*/ 725 w 1472"/>
              <a:gd name="T7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72" h="1518">
                <a:moveTo>
                  <a:pt x="725" y="0"/>
                </a:moveTo>
                <a:cubicBezTo>
                  <a:pt x="706" y="19"/>
                  <a:pt x="653" y="74"/>
                  <a:pt x="629" y="86"/>
                </a:cubicBezTo>
                <a:cubicBezTo>
                  <a:pt x="573" y="114"/>
                  <a:pt x="542" y="106"/>
                  <a:pt x="480" y="118"/>
                </a:cubicBezTo>
                <a:cubicBezTo>
                  <a:pt x="451" y="123"/>
                  <a:pt x="394" y="139"/>
                  <a:pt x="394" y="139"/>
                </a:cubicBezTo>
                <a:cubicBezTo>
                  <a:pt x="345" y="171"/>
                  <a:pt x="372" y="157"/>
                  <a:pt x="298" y="182"/>
                </a:cubicBezTo>
                <a:cubicBezTo>
                  <a:pt x="287" y="186"/>
                  <a:pt x="266" y="192"/>
                  <a:pt x="266" y="192"/>
                </a:cubicBezTo>
                <a:cubicBezTo>
                  <a:pt x="244" y="209"/>
                  <a:pt x="224" y="229"/>
                  <a:pt x="202" y="246"/>
                </a:cubicBezTo>
                <a:cubicBezTo>
                  <a:pt x="109" y="316"/>
                  <a:pt x="164" y="261"/>
                  <a:pt x="117" y="310"/>
                </a:cubicBezTo>
                <a:cubicBezTo>
                  <a:pt x="111" y="384"/>
                  <a:pt x="107" y="546"/>
                  <a:pt x="42" y="608"/>
                </a:cubicBezTo>
                <a:cubicBezTo>
                  <a:pt x="25" y="658"/>
                  <a:pt x="23" y="663"/>
                  <a:pt x="10" y="704"/>
                </a:cubicBezTo>
                <a:cubicBezTo>
                  <a:pt x="7" y="715"/>
                  <a:pt x="0" y="736"/>
                  <a:pt x="0" y="736"/>
                </a:cubicBezTo>
                <a:cubicBezTo>
                  <a:pt x="11" y="740"/>
                  <a:pt x="29" y="736"/>
                  <a:pt x="32" y="747"/>
                </a:cubicBezTo>
                <a:cubicBezTo>
                  <a:pt x="41" y="780"/>
                  <a:pt x="11" y="852"/>
                  <a:pt x="0" y="886"/>
                </a:cubicBezTo>
                <a:cubicBezTo>
                  <a:pt x="33" y="937"/>
                  <a:pt x="17" y="906"/>
                  <a:pt x="42" y="982"/>
                </a:cubicBezTo>
                <a:cubicBezTo>
                  <a:pt x="48" y="999"/>
                  <a:pt x="45" y="1019"/>
                  <a:pt x="53" y="1035"/>
                </a:cubicBezTo>
                <a:cubicBezTo>
                  <a:pt x="64" y="1056"/>
                  <a:pt x="98" y="1076"/>
                  <a:pt x="117" y="1088"/>
                </a:cubicBezTo>
                <a:cubicBezTo>
                  <a:pt x="148" y="1178"/>
                  <a:pt x="105" y="1068"/>
                  <a:pt x="149" y="1142"/>
                </a:cubicBezTo>
                <a:cubicBezTo>
                  <a:pt x="182" y="1198"/>
                  <a:pt x="130" y="1154"/>
                  <a:pt x="192" y="1195"/>
                </a:cubicBezTo>
                <a:cubicBezTo>
                  <a:pt x="218" y="1235"/>
                  <a:pt x="230" y="1278"/>
                  <a:pt x="245" y="1323"/>
                </a:cubicBezTo>
                <a:cubicBezTo>
                  <a:pt x="251" y="1340"/>
                  <a:pt x="260" y="1376"/>
                  <a:pt x="277" y="1387"/>
                </a:cubicBezTo>
                <a:cubicBezTo>
                  <a:pt x="301" y="1403"/>
                  <a:pt x="366" y="1412"/>
                  <a:pt x="394" y="1419"/>
                </a:cubicBezTo>
                <a:cubicBezTo>
                  <a:pt x="387" y="1408"/>
                  <a:pt x="362" y="1394"/>
                  <a:pt x="373" y="1387"/>
                </a:cubicBezTo>
                <a:cubicBezTo>
                  <a:pt x="388" y="1377"/>
                  <a:pt x="408" y="1395"/>
                  <a:pt x="426" y="1398"/>
                </a:cubicBezTo>
                <a:cubicBezTo>
                  <a:pt x="455" y="1402"/>
                  <a:pt x="483" y="1405"/>
                  <a:pt x="512" y="1408"/>
                </a:cubicBezTo>
                <a:cubicBezTo>
                  <a:pt x="566" y="1422"/>
                  <a:pt x="618" y="1437"/>
                  <a:pt x="672" y="1451"/>
                </a:cubicBezTo>
                <a:cubicBezTo>
                  <a:pt x="754" y="1500"/>
                  <a:pt x="801" y="1505"/>
                  <a:pt x="896" y="1515"/>
                </a:cubicBezTo>
                <a:cubicBezTo>
                  <a:pt x="960" y="1511"/>
                  <a:pt x="1025" y="1518"/>
                  <a:pt x="1088" y="1504"/>
                </a:cubicBezTo>
                <a:cubicBezTo>
                  <a:pt x="1133" y="1494"/>
                  <a:pt x="1183" y="1415"/>
                  <a:pt x="1237" y="1398"/>
                </a:cubicBezTo>
                <a:cubicBezTo>
                  <a:pt x="1269" y="1376"/>
                  <a:pt x="1272" y="1380"/>
                  <a:pt x="1290" y="1344"/>
                </a:cubicBezTo>
                <a:cubicBezTo>
                  <a:pt x="1314" y="1295"/>
                  <a:pt x="1303" y="1245"/>
                  <a:pt x="1344" y="1206"/>
                </a:cubicBezTo>
                <a:cubicBezTo>
                  <a:pt x="1372" y="1117"/>
                  <a:pt x="1333" y="1225"/>
                  <a:pt x="1376" y="1152"/>
                </a:cubicBezTo>
                <a:cubicBezTo>
                  <a:pt x="1401" y="1111"/>
                  <a:pt x="1414" y="1022"/>
                  <a:pt x="1429" y="971"/>
                </a:cubicBezTo>
                <a:cubicBezTo>
                  <a:pt x="1437" y="945"/>
                  <a:pt x="1451" y="904"/>
                  <a:pt x="1461" y="875"/>
                </a:cubicBezTo>
                <a:cubicBezTo>
                  <a:pt x="1465" y="864"/>
                  <a:pt x="1472" y="843"/>
                  <a:pt x="1472" y="843"/>
                </a:cubicBezTo>
                <a:cubicBezTo>
                  <a:pt x="1449" y="667"/>
                  <a:pt x="1416" y="494"/>
                  <a:pt x="1376" y="320"/>
                </a:cubicBezTo>
                <a:cubicBezTo>
                  <a:pt x="1371" y="274"/>
                  <a:pt x="1380" y="221"/>
                  <a:pt x="1354" y="182"/>
                </a:cubicBezTo>
                <a:cubicBezTo>
                  <a:pt x="1331" y="148"/>
                  <a:pt x="1260" y="146"/>
                  <a:pt x="1226" y="139"/>
                </a:cubicBezTo>
                <a:cubicBezTo>
                  <a:pt x="1211" y="124"/>
                  <a:pt x="1135" y="13"/>
                  <a:pt x="1109" y="11"/>
                </a:cubicBezTo>
                <a:cubicBezTo>
                  <a:pt x="981" y="1"/>
                  <a:pt x="853" y="4"/>
                  <a:pt x="725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5484404" y="0"/>
            <a:ext cx="3496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C</a:t>
            </a:r>
            <a:r>
              <a:rPr lang="en-US"/>
              <a:t>atalytic </a:t>
            </a:r>
            <a:r>
              <a:rPr lang="en-US">
                <a:solidFill>
                  <a:srgbClr val="A50021"/>
                </a:solidFill>
              </a:rPr>
              <a:t>M</a:t>
            </a:r>
            <a:r>
              <a:rPr lang="en-US"/>
              <a:t>embrane </a:t>
            </a:r>
            <a:r>
              <a:rPr lang="en-US">
                <a:solidFill>
                  <a:srgbClr val="A50021"/>
                </a:solidFill>
              </a:rPr>
              <a:t>R</a:t>
            </a:r>
            <a:r>
              <a:rPr lang="en-US"/>
              <a:t>eactor (</a:t>
            </a:r>
            <a:r>
              <a:rPr lang="en-US">
                <a:solidFill>
                  <a:srgbClr val="A50021"/>
                </a:solidFill>
              </a:rPr>
              <a:t>CMR</a:t>
            </a:r>
            <a:r>
              <a:rPr lang="en-US"/>
              <a:t>)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3276600" y="20574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2423766" y="1828801"/>
            <a:ext cx="79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Feed</a:t>
            </a:r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3276600" y="12954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H="1">
            <a:off x="3276600" y="2819400"/>
            <a:ext cx="8382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1901856" y="25146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1901856" y="1066801"/>
            <a:ext cx="1395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Permeate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2057401" y="3505200"/>
            <a:ext cx="83216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reaction occurs on the membrane surface which acts as a catalyst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membrane is </a:t>
            </a:r>
            <a:r>
              <a:rPr lang="en-US">
                <a:solidFill>
                  <a:srgbClr val="A50021"/>
                </a:solidFill>
              </a:rPr>
              <a:t>not inert</a:t>
            </a:r>
            <a:r>
              <a:rPr lang="en-US">
                <a:solidFill>
                  <a:srgbClr val="000066"/>
                </a:solidFill>
              </a:rPr>
              <a:t> and allows both the selective permeation of a particular species and the reaction catalysis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the feed side can be treated simply as a plug flow reactor, if there are no packings.</a:t>
            </a:r>
          </a:p>
        </p:txBody>
      </p:sp>
      <p:sp>
        <p:nvSpPr>
          <p:cNvPr id="183318" name="Rectangle 22" descr="Wide upward diagonal"/>
          <p:cNvSpPr>
            <a:spLocks noChangeArrowheads="1"/>
          </p:cNvSpPr>
          <p:nvPr/>
        </p:nvSpPr>
        <p:spPr bwMode="auto">
          <a:xfrm>
            <a:off x="8534400" y="1447800"/>
            <a:ext cx="533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9058276" y="1295401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99FF"/>
                </a:solidFill>
              </a:rPr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907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Reactor: General Mole Balance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52601" y="1406526"/>
            <a:ext cx="37957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/>
              <a:t>Reaction</a:t>
            </a:r>
            <a:r>
              <a:rPr lang="en-US" sz="2400"/>
              <a:t>: </a:t>
            </a:r>
            <a:r>
              <a:rPr lang="en-US" sz="2400">
                <a:solidFill>
                  <a:srgbClr val="0099FF"/>
                </a:solidFill>
              </a:rPr>
              <a:t>C</a:t>
            </a:r>
            <a:r>
              <a:rPr lang="en-US" sz="2400" baseline="-25000">
                <a:solidFill>
                  <a:srgbClr val="0099FF"/>
                </a:solidFill>
              </a:rPr>
              <a:t>3</a:t>
            </a:r>
            <a:r>
              <a:rPr lang="en-US" sz="2400">
                <a:solidFill>
                  <a:srgbClr val="0099FF"/>
                </a:solidFill>
              </a:rPr>
              <a:t>H</a:t>
            </a:r>
            <a:r>
              <a:rPr lang="en-US" sz="2400" baseline="-25000">
                <a:solidFill>
                  <a:srgbClr val="0099FF"/>
                </a:solidFill>
              </a:rPr>
              <a:t>8</a:t>
            </a:r>
            <a:r>
              <a:rPr lang="en-US" sz="2400">
                <a:solidFill>
                  <a:srgbClr val="0099FF"/>
                </a:solidFill>
              </a:rPr>
              <a:t> </a:t>
            </a:r>
            <a:r>
              <a:rPr lang="en-US" sz="2400">
                <a:sym typeface="Symbol" panose="05050102010706020507" pitchFamily="18" charset="2"/>
              </a:rPr>
              <a:t> 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C</a:t>
            </a:r>
            <a:r>
              <a:rPr 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3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H</a:t>
            </a:r>
            <a:r>
              <a:rPr lang="en-US" sz="2400" baseline="-25000">
                <a:solidFill>
                  <a:srgbClr val="A50021"/>
                </a:solidFill>
                <a:sym typeface="Symbol" panose="05050102010706020507" pitchFamily="18" charset="2"/>
              </a:rPr>
              <a:t>6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+ </a:t>
            </a:r>
            <a:r>
              <a:rPr lang="en-US" sz="2400">
                <a:solidFill>
                  <a:srgbClr val="008000"/>
                </a:solidFill>
                <a:sym typeface="Symbol" panose="05050102010706020507" pitchFamily="18" charset="2"/>
              </a:rPr>
              <a:t>H</a:t>
            </a:r>
            <a:r>
              <a:rPr lang="en-US" sz="2400" baseline="-25000">
                <a:solidFill>
                  <a:srgbClr val="008000"/>
                </a:solidFill>
                <a:sym typeface="Symbol" panose="05050102010706020507" pitchFamily="18" charset="2"/>
              </a:rPr>
              <a:t>2</a:t>
            </a:r>
            <a:endParaRPr lang="en-US" sz="2400">
              <a:solidFill>
                <a:srgbClr val="008000"/>
              </a:solidFill>
              <a:sym typeface="Symbol" panose="05050102010706020507" pitchFamily="18" charset="2"/>
            </a:endParaRPr>
          </a:p>
          <a:p>
            <a:r>
              <a:rPr lang="en-US" sz="2400">
                <a:sym typeface="Symbol" panose="05050102010706020507" pitchFamily="18" charset="2"/>
              </a:rPr>
              <a:t>	      </a:t>
            </a:r>
            <a:r>
              <a:rPr lang="en-US" sz="2400">
                <a:solidFill>
                  <a:srgbClr val="0099FF"/>
                </a:solidFill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             </a:t>
            </a:r>
            <a:r>
              <a:rPr lang="en-US" sz="2400">
                <a:solidFill>
                  <a:srgbClr val="A50021"/>
                </a:solidFill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      </a:t>
            </a:r>
            <a:r>
              <a:rPr lang="en-US" sz="2400">
                <a:solidFill>
                  <a:srgbClr val="008000"/>
                </a:solidFill>
                <a:sym typeface="Symbol" panose="05050102010706020507" pitchFamily="18" charset="2"/>
              </a:rPr>
              <a:t>C</a:t>
            </a:r>
            <a:endParaRPr lang="en-US" sz="2400" baseline="-25000">
              <a:solidFill>
                <a:srgbClr val="008000"/>
              </a:solidFill>
              <a:sym typeface="Symbol" panose="05050102010706020507" pitchFamily="18" charset="2"/>
            </a:endParaRPr>
          </a:p>
        </p:txBody>
      </p:sp>
      <p:sp>
        <p:nvSpPr>
          <p:cNvPr id="184325" name="Rectangle 5" descr="Wide upward diagonal"/>
          <p:cNvSpPr>
            <a:spLocks noChangeArrowheads="1"/>
          </p:cNvSpPr>
          <p:nvPr/>
        </p:nvSpPr>
        <p:spPr bwMode="auto">
          <a:xfrm>
            <a:off x="6934200" y="1524001"/>
            <a:ext cx="2819400" cy="119063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6" name="Rectangle 6" descr="Wide upward diagonal"/>
          <p:cNvSpPr>
            <a:spLocks noChangeArrowheads="1"/>
          </p:cNvSpPr>
          <p:nvPr/>
        </p:nvSpPr>
        <p:spPr bwMode="auto">
          <a:xfrm>
            <a:off x="6934200" y="2327275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7" name="Rectangle 7" descr="Sphere"/>
          <p:cNvSpPr>
            <a:spLocks noChangeArrowheads="1"/>
          </p:cNvSpPr>
          <p:nvPr/>
        </p:nvSpPr>
        <p:spPr bwMode="auto">
          <a:xfrm>
            <a:off x="6934200" y="1643064"/>
            <a:ext cx="2819400" cy="719137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6629400" y="1787525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506982" y="4000500"/>
            <a:ext cx="1247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99FF"/>
                </a:solidFill>
              </a:rPr>
              <a:t>GMBE on A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92823" y="1533526"/>
            <a:ext cx="427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</a:t>
            </a:r>
            <a:r>
              <a:rPr lang="en-US" sz="2400" baseline="-25000">
                <a:solidFill>
                  <a:srgbClr val="0099FF"/>
                </a:solidFill>
              </a:rPr>
              <a:t>A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591962" y="3886200"/>
            <a:ext cx="1237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8000"/>
                </a:solidFill>
              </a:rPr>
              <a:t>GMBE on C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405500" y="2971800"/>
            <a:ext cx="3722750" cy="40011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Membrane is permeable to C only</a:t>
            </a: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5715000" y="762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1524000" y="35052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V="1">
            <a:off x="7924801" y="1252538"/>
            <a:ext cx="17463" cy="5000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7924800" y="2209800"/>
            <a:ext cx="0" cy="558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>
            <a:off x="9144000" y="1711325"/>
            <a:ext cx="1066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9144000" y="2209800"/>
            <a:ext cx="990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9925260" y="1143001"/>
            <a:ext cx="43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</a:t>
            </a:r>
            <a:r>
              <a:rPr lang="en-US" sz="2400" baseline="-25000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9962910" y="2209801"/>
            <a:ext cx="432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F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1828800" y="4724400"/>
          <a:ext cx="1308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130810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4876800" y="4648200"/>
          <a:ext cx="1308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596880" imgH="393480" progId="Equation.3">
                  <p:embed/>
                </p:oleObj>
              </mc:Choice>
              <mc:Fallback>
                <p:oleObj name="Equation" r:id="rId5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130810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8001000" y="4648200"/>
          <a:ext cx="1974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901440" imgH="393480" progId="Equation.3">
                  <p:embed/>
                </p:oleObj>
              </mc:Choice>
              <mc:Fallback>
                <p:oleObj name="Equation" r:id="rId7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648200"/>
                        <a:ext cx="197485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7989400" y="838201"/>
            <a:ext cx="4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R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5237558" y="4000500"/>
            <a:ext cx="1239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A50021"/>
                </a:solidFill>
              </a:rPr>
              <a:t>GMBE on B</a:t>
            </a:r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7696200" y="5867401"/>
            <a:ext cx="263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R</a:t>
            </a:r>
            <a:r>
              <a:rPr lang="en-US" sz="2000" i="1" baseline="-25000"/>
              <a:t>C</a:t>
            </a:r>
            <a:r>
              <a:rPr lang="en-US" sz="2000" i="1"/>
              <a:t> = rate of permeation</a:t>
            </a:r>
            <a:endParaRPr lang="en-US" sz="2000" i="1" baseline="-25000"/>
          </a:p>
        </p:txBody>
      </p:sp>
    </p:spTree>
    <p:extLst>
      <p:ext uri="{BB962C8B-B14F-4D97-AF65-F5344CB8AC3E}">
        <p14:creationId xmlns:p14="http://schemas.microsoft.com/office/powerpoint/2010/main" val="39720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Membrane Reactor: Permeation Rate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48" name="Rectangle 4" descr="Wide upward diagonal"/>
          <p:cNvSpPr>
            <a:spLocks noChangeArrowheads="1"/>
          </p:cNvSpPr>
          <p:nvPr/>
        </p:nvSpPr>
        <p:spPr bwMode="auto">
          <a:xfrm>
            <a:off x="4495800" y="1404938"/>
            <a:ext cx="2819400" cy="119062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49" name="Rectangle 5" descr="Wide upward diagonal"/>
          <p:cNvSpPr>
            <a:spLocks noChangeArrowheads="1"/>
          </p:cNvSpPr>
          <p:nvPr/>
        </p:nvSpPr>
        <p:spPr bwMode="auto">
          <a:xfrm>
            <a:off x="4495800" y="2208213"/>
            <a:ext cx="2819400" cy="152400"/>
          </a:xfrm>
          <a:prstGeom prst="rect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50" name="Rectangle 6" descr="Sphere"/>
          <p:cNvSpPr>
            <a:spLocks noChangeArrowheads="1"/>
          </p:cNvSpPr>
          <p:nvPr/>
        </p:nvSpPr>
        <p:spPr bwMode="auto">
          <a:xfrm>
            <a:off x="4495800" y="1524000"/>
            <a:ext cx="2819400" cy="719138"/>
          </a:xfrm>
          <a:prstGeom prst="rect">
            <a:avLst/>
          </a:prstGeom>
          <a:pattFill prst="sphere">
            <a:fgClr>
              <a:srgbClr val="FF99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4191000" y="1668463"/>
            <a:ext cx="7620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3654423" y="1414464"/>
            <a:ext cx="427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FF"/>
                </a:solidFill>
              </a:rPr>
              <a:t>F</a:t>
            </a:r>
            <a:r>
              <a:rPr lang="en-US" sz="2400" baseline="-25000">
                <a:solidFill>
                  <a:srgbClr val="0099FF"/>
                </a:solidFill>
              </a:rPr>
              <a:t>A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V="1">
            <a:off x="5486401" y="1133476"/>
            <a:ext cx="17463" cy="5000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5486400" y="2090738"/>
            <a:ext cx="0" cy="558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6705600" y="1592263"/>
            <a:ext cx="10668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6705600" y="2090738"/>
            <a:ext cx="990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7486860" y="1023939"/>
            <a:ext cx="43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50021"/>
                </a:solidFill>
              </a:rPr>
              <a:t>F</a:t>
            </a:r>
            <a:r>
              <a:rPr lang="en-US" sz="2400" baseline="-25000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7524510" y="2090739"/>
            <a:ext cx="432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F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703400" y="762001"/>
            <a:ext cx="4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R</a:t>
            </a:r>
            <a:r>
              <a:rPr lang="en-US" sz="2400" baseline="-250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1823238" y="3124201"/>
            <a:ext cx="5315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C</a:t>
            </a:r>
            <a:r>
              <a:rPr lang="en-US" sz="2400"/>
              <a:t> 	= rate of permeation moles/cm</a:t>
            </a:r>
            <a:r>
              <a:rPr lang="en-US" sz="2400" baseline="30000"/>
              <a:t>3</a:t>
            </a:r>
            <a:r>
              <a:rPr lang="en-US" sz="2400"/>
              <a:t>-s</a:t>
            </a:r>
          </a:p>
          <a:p>
            <a:r>
              <a:rPr lang="en-US" sz="2400"/>
              <a:t>	= </a:t>
            </a:r>
            <a:r>
              <a:rPr lang="en-US" sz="2400" i="1"/>
              <a:t>f</a:t>
            </a:r>
            <a:r>
              <a:rPr lang="en-US" sz="2400"/>
              <a:t> (C</a:t>
            </a:r>
            <a:r>
              <a:rPr lang="en-US" sz="2400" baseline="-25000"/>
              <a:t>A</a:t>
            </a:r>
            <a:r>
              <a:rPr lang="en-US" sz="2400"/>
              <a:t>) or </a:t>
            </a:r>
            <a:r>
              <a:rPr lang="en-US" sz="2400" i="1"/>
              <a:t>f</a:t>
            </a:r>
            <a:r>
              <a:rPr lang="en-US" sz="2400"/>
              <a:t> (P</a:t>
            </a:r>
            <a:r>
              <a:rPr lang="en-US" sz="2400" baseline="-25000"/>
              <a:t>A</a:t>
            </a:r>
            <a:r>
              <a:rPr lang="en-US" sz="2400"/>
              <a:t>)</a:t>
            </a:r>
            <a:endParaRPr lang="en-US" sz="2400" baseline="-25000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2057400" y="4953001"/>
            <a:ext cx="7969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For example, hydrogen permeation through Palladium membrane is given by following equation:</a:t>
            </a:r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1644620" y="4191001"/>
            <a:ext cx="7488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Permeation rates are usually determined experimentally.</a:t>
            </a:r>
          </a:p>
        </p:txBody>
      </p:sp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2514600" y="5867400"/>
          <a:ext cx="5181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2006280" imgH="253800" progId="Equation.3">
                  <p:embed/>
                </p:oleObj>
              </mc:Choice>
              <mc:Fallback>
                <p:oleObj name="Equation" r:id="rId3" imgW="2006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400"/>
                        <a:ext cx="5181600" cy="655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sz="4400"/>
              <a:t>Micro-Reactors</a:t>
            </a:r>
          </a:p>
        </p:txBody>
      </p:sp>
    </p:spTree>
    <p:extLst>
      <p:ext uri="{BB962C8B-B14F-4D97-AF65-F5344CB8AC3E}">
        <p14:creationId xmlns:p14="http://schemas.microsoft.com/office/powerpoint/2010/main" val="36539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1090</Words>
  <Application>Microsoft Office PowerPoint</Application>
  <PresentationFormat>Custom</PresentationFormat>
  <Paragraphs>271</Paragraphs>
  <Slides>43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PowerPoint Presentation</vt:lpstr>
      <vt:lpstr>PowerPoint Presentation</vt:lpstr>
      <vt:lpstr>Membrane – Terminologies</vt:lpstr>
      <vt:lpstr>Membrane Reactors – What and Why?</vt:lpstr>
      <vt:lpstr>PowerPoint Presentation</vt:lpstr>
      <vt:lpstr>PowerPoint Presentation</vt:lpstr>
      <vt:lpstr>Membrane Reactor: General Mole Balance</vt:lpstr>
      <vt:lpstr>Membrane Reactor: Permeation Rate</vt:lpstr>
      <vt:lpstr>Micro-Reactors</vt:lpstr>
      <vt:lpstr>PowerPoint Presentation</vt:lpstr>
      <vt:lpstr>Micro-reactors: Introduction</vt:lpstr>
      <vt:lpstr>Micro-channel Reactors</vt:lpstr>
      <vt:lpstr>Micro-channel Reactors</vt:lpstr>
      <vt:lpstr>Micro-Channel Development at ‘Karan Research Group’</vt:lpstr>
      <vt:lpstr>The Role of the Reactor “From Well to Wheel”</vt:lpstr>
      <vt:lpstr>Micro-channel reactor: alumina substrate</vt:lpstr>
      <vt:lpstr>Micro-channel reactor:  aluminium substrate</vt:lpstr>
      <vt:lpstr>….Testing Catalyst  Activity</vt:lpstr>
      <vt:lpstr>Computational Modelling</vt:lpstr>
      <vt:lpstr>GMBE for a Catalyst Coated Microchannel Reactor</vt:lpstr>
      <vt:lpstr>Semi-Batch Reactors</vt:lpstr>
      <vt:lpstr>PowerPoint Presentation</vt:lpstr>
      <vt:lpstr>PowerPoint Presentation</vt:lpstr>
      <vt:lpstr>Semi-Batch Reactors - GMBE</vt:lpstr>
      <vt:lpstr>Semi-Batch Reactors - GMBE</vt:lpstr>
      <vt:lpstr>Semi-Batch Reactors - GMBE</vt:lpstr>
      <vt:lpstr>Semi-Batch Reactors – GMBE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20</cp:revision>
  <dcterms:created xsi:type="dcterms:W3CDTF">2018-12-03T12:03:58Z</dcterms:created>
  <dcterms:modified xsi:type="dcterms:W3CDTF">2018-12-03T21:19:23Z</dcterms:modified>
</cp:coreProperties>
</file>